
<file path=[Content_Types].xml><?xml version="1.0" encoding="utf-8"?>
<Types xmlns="http://schemas.openxmlformats.org/package/2006/content-types">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s/slide76.xml" ContentType="application/vnd.openxmlformats-officedocument.presentationml.slide+xml"/>
  <Override PartName="/ppt/slides/slide94.xml" ContentType="application/vnd.openxmlformats-officedocument.presentationml.slide+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83.xml" ContentType="application/vnd.openxmlformats-officedocument.presentationml.slide+xml"/>
  <Override PartName="/ppt/slideLayouts/slideLayout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slides/slide72.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s/slide79.xml" ContentType="application/vnd.openxmlformats-officedocument.presentationml.slide+xml"/>
  <Override PartName="/ppt/slides/slide7.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68.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97.xml" ContentType="application/vnd.openxmlformats-officedocument.presentationml.slide+xml"/>
  <Override PartName="/ppt/viewProps.xml" ContentType="application/vnd.openxmlformats-officedocument.presentationml.viewProps+xml"/>
  <Override PartName="/ppt/slideLayouts/slideLayout9.xml" ContentType="application/vnd.openxmlformats-officedocument.presentationml.slideLayout+xml"/>
  <Override PartName="/ppt/slides/slide5.xml" ContentType="application/vnd.openxmlformats-officedocument.presentationml.slide+xml"/>
  <Override PartName="/ppt/slides/slide19.xml" ContentType="application/vnd.openxmlformats-officedocument.presentationml.slide+xml"/>
  <Override PartName="/ppt/slides/slide28.xml" ContentType="application/vnd.openxmlformats-officedocument.presentationml.slide+xml"/>
  <Override PartName="/ppt/slides/slide39.xml" ContentType="application/vnd.openxmlformats-officedocument.presentationml.slide+xml"/>
  <Override PartName="/ppt/slides/slide48.xml" ContentType="application/vnd.openxmlformats-officedocument.presentationml.slide+xml"/>
  <Override PartName="/ppt/slides/slide57.xml" ContentType="application/vnd.openxmlformats-officedocument.presentationml.slide+xml"/>
  <Override PartName="/ppt/slides/slide66.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95.xml" ContentType="application/vnd.openxmlformats-officedocument.presentationml.slide+xml"/>
  <Override PartName="/ppt/slideLayouts/slideLayout7.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26.xml" ContentType="application/vnd.openxmlformats-officedocument.presentationml.slide+xml"/>
  <Override PartName="/ppt/slides/slide37.xml" ContentType="application/vnd.openxmlformats-officedocument.presentationml.slide+xml"/>
  <Override PartName="/ppt/slides/slide46.xml" ContentType="application/vnd.openxmlformats-officedocument.presentationml.slide+xml"/>
  <Override PartName="/ppt/slides/slide55.xml" ContentType="application/vnd.openxmlformats-officedocument.presentationml.slide+xml"/>
  <Override PartName="/ppt/slides/slide64.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93.xml" ContentType="application/vnd.openxmlformats-officedocument.presentationml.slide+xml"/>
  <Override PartName="/ppt/presProps.xml" ContentType="application/vnd.openxmlformats-officedocument.presentationml.presProps+xml"/>
  <Override PartName="/ppt/slideLayouts/slideLayout5.xml" ContentType="application/vnd.openxmlformats-officedocument.presentationml.slideLayout+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24.xml" ContentType="application/vnd.openxmlformats-officedocument.presentationml.slide+xml"/>
  <Override PartName="/ppt/slides/slide33.xml" ContentType="application/vnd.openxmlformats-officedocument.presentationml.slide+xml"/>
  <Override PartName="/ppt/slides/slide35.xml" ContentType="application/vnd.openxmlformats-officedocument.presentationml.slide+xml"/>
  <Override PartName="/ppt/slides/slide44.xml" ContentType="application/vnd.openxmlformats-officedocument.presentationml.slide+xml"/>
  <Override PartName="/ppt/slides/slide53.xml" ContentType="application/vnd.openxmlformats-officedocument.presentationml.slide+xml"/>
  <Override PartName="/ppt/slides/slide62.xml" ContentType="application/vnd.openxmlformats-officedocument.presentationml.slide+xml"/>
  <Override PartName="/ppt/slides/slide71.xml" ContentType="application/vnd.openxmlformats-officedocument.presentationml.slide+xml"/>
  <Override PartName="/ppt/slides/slide80.xml" ContentType="application/vnd.openxmlformats-officedocument.presentationml.slide+xml"/>
  <Override PartName="/ppt/slides/slide82.xml" ContentType="application/vnd.openxmlformats-officedocument.presentationml.slide+xml"/>
  <Override PartName="/ppt/slides/slide91.xml" ContentType="application/vnd.openxmlformats-officedocument.presentationml.slide+xml"/>
  <Default Extension="jpeg" ContentType="image/jpeg"/>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13.xml" ContentType="application/vnd.openxmlformats-officedocument.presentationml.slide+xml"/>
  <Override PartName="/ppt/slides/slide22.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51.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0.xml" ContentType="application/vnd.openxmlformats-officedocument.presentationml.slideLayout+xml"/>
  <Override PartName="/ppt/slides/slide89.xml" ContentType="application/vnd.openxmlformats-officedocument.presentationml.slide+xml"/>
  <Override PartName="/ppt/slides/slide8.xml" ContentType="application/vnd.openxmlformats-officedocument.presentationml.slide+xml"/>
  <Override PartName="/ppt/slides/slide49.xml" ContentType="application/vnd.openxmlformats-officedocument.presentationml.slide+xml"/>
  <Override PartName="/ppt/slides/slide69.xml" ContentType="application/vnd.openxmlformats-officedocument.presentationml.slide+xml"/>
  <Override PartName="/ppt/slides/slide78.xml" ContentType="application/vnd.openxmlformats-officedocument.presentationml.slide+xml"/>
  <Override PartName="/ppt/slides/slide87.xml" ContentType="application/vnd.openxmlformats-officedocument.presentationml.slide+xml"/>
  <Override PartName="/ppt/slides/slide96.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52" r:id="rId1"/>
  </p:sldMasterIdLst>
  <p:notesMasterIdLst>
    <p:notesMasterId r:id="rId99"/>
  </p:notesMasterIdLst>
  <p:sldIdLst>
    <p:sldId id="256" r:id="rId2"/>
    <p:sldId id="257" r:id="rId3"/>
    <p:sldId id="367" r:id="rId4"/>
    <p:sldId id="258" r:id="rId5"/>
    <p:sldId id="364" r:id="rId6"/>
    <p:sldId id="259" r:id="rId7"/>
    <p:sldId id="276" r:id="rId8"/>
    <p:sldId id="267" r:id="rId9"/>
    <p:sldId id="268" r:id="rId10"/>
    <p:sldId id="260" r:id="rId11"/>
    <p:sldId id="270" r:id="rId12"/>
    <p:sldId id="271" r:id="rId13"/>
    <p:sldId id="269" r:id="rId14"/>
    <p:sldId id="261" r:id="rId15"/>
    <p:sldId id="274" r:id="rId16"/>
    <p:sldId id="275" r:id="rId17"/>
    <p:sldId id="262" r:id="rId18"/>
    <p:sldId id="263" r:id="rId19"/>
    <p:sldId id="264" r:id="rId20"/>
    <p:sldId id="265" r:id="rId21"/>
    <p:sldId id="266" r:id="rId22"/>
    <p:sldId id="277" r:id="rId23"/>
    <p:sldId id="278" r:id="rId24"/>
    <p:sldId id="279" r:id="rId25"/>
    <p:sldId id="280" r:id="rId26"/>
    <p:sldId id="281" r:id="rId27"/>
    <p:sldId id="282" r:id="rId28"/>
    <p:sldId id="284" r:id="rId29"/>
    <p:sldId id="285" r:id="rId30"/>
    <p:sldId id="283" r:id="rId31"/>
    <p:sldId id="286" r:id="rId32"/>
    <p:sldId id="287" r:id="rId33"/>
    <p:sldId id="288" r:id="rId34"/>
    <p:sldId id="289" r:id="rId35"/>
    <p:sldId id="348" r:id="rId36"/>
    <p:sldId id="372" r:id="rId37"/>
    <p:sldId id="373" r:id="rId38"/>
    <p:sldId id="290" r:id="rId39"/>
    <p:sldId id="291" r:id="rId40"/>
    <p:sldId id="292" r:id="rId41"/>
    <p:sldId id="293" r:id="rId42"/>
    <p:sldId id="294" r:id="rId43"/>
    <p:sldId id="295" r:id="rId44"/>
    <p:sldId id="296" r:id="rId45"/>
    <p:sldId id="297" r:id="rId46"/>
    <p:sldId id="298" r:id="rId47"/>
    <p:sldId id="299" r:id="rId48"/>
    <p:sldId id="309" r:id="rId49"/>
    <p:sldId id="311" r:id="rId50"/>
    <p:sldId id="312" r:id="rId51"/>
    <p:sldId id="331" r:id="rId52"/>
    <p:sldId id="349" r:id="rId53"/>
    <p:sldId id="326" r:id="rId54"/>
    <p:sldId id="325" r:id="rId55"/>
    <p:sldId id="327" r:id="rId56"/>
    <p:sldId id="329" r:id="rId57"/>
    <p:sldId id="300" r:id="rId58"/>
    <p:sldId id="301" r:id="rId59"/>
    <p:sldId id="307" r:id="rId60"/>
    <p:sldId id="308" r:id="rId61"/>
    <p:sldId id="313" r:id="rId62"/>
    <p:sldId id="317" r:id="rId63"/>
    <p:sldId id="323" r:id="rId64"/>
    <p:sldId id="332" r:id="rId65"/>
    <p:sldId id="334" r:id="rId66"/>
    <p:sldId id="335" r:id="rId67"/>
    <p:sldId id="320" r:id="rId68"/>
    <p:sldId id="336" r:id="rId69"/>
    <p:sldId id="337" r:id="rId70"/>
    <p:sldId id="314" r:id="rId71"/>
    <p:sldId id="338" r:id="rId72"/>
    <p:sldId id="339" r:id="rId73"/>
    <p:sldId id="340" r:id="rId74"/>
    <p:sldId id="341" r:id="rId75"/>
    <p:sldId id="342" r:id="rId76"/>
    <p:sldId id="343" r:id="rId77"/>
    <p:sldId id="350" r:id="rId78"/>
    <p:sldId id="351" r:id="rId79"/>
    <p:sldId id="344" r:id="rId80"/>
    <p:sldId id="345" r:id="rId81"/>
    <p:sldId id="346" r:id="rId82"/>
    <p:sldId id="357" r:id="rId83"/>
    <p:sldId id="358" r:id="rId84"/>
    <p:sldId id="359" r:id="rId85"/>
    <p:sldId id="363" r:id="rId86"/>
    <p:sldId id="347" r:id="rId87"/>
    <p:sldId id="352" r:id="rId88"/>
    <p:sldId id="353" r:id="rId89"/>
    <p:sldId id="354" r:id="rId90"/>
    <p:sldId id="355" r:id="rId91"/>
    <p:sldId id="356" r:id="rId92"/>
    <p:sldId id="360" r:id="rId93"/>
    <p:sldId id="361" r:id="rId94"/>
    <p:sldId id="366" r:id="rId95"/>
    <p:sldId id="368" r:id="rId96"/>
    <p:sldId id="369" r:id="rId97"/>
    <p:sldId id="374" r:id="rId98"/>
  </p:sldIdLst>
  <p:sldSz cx="9144000" cy="6858000" type="screen4x3"/>
  <p:notesSz cx="6858000" cy="9144000"/>
  <p:defaultTextStyle>
    <a:defPPr>
      <a:defRPr lang="sr-Latn-C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snapVertSplitter="1" vertBarState="minimized" horzBarState="maximized">
    <p:restoredLeft sz="21821" autoAdjust="0"/>
    <p:restoredTop sz="94654" autoAdjust="0"/>
  </p:normalViewPr>
  <p:slideViewPr>
    <p:cSldViewPr>
      <p:cViewPr>
        <p:scale>
          <a:sx n="100" d="100"/>
          <a:sy n="100" d="100"/>
        </p:scale>
        <p:origin x="-1152" y="1050"/>
      </p:cViewPr>
      <p:guideLst>
        <p:guide orient="horz" pos="2160"/>
        <p:guide pos="2880"/>
      </p:guideLst>
    </p:cSldViewPr>
  </p:slideViewPr>
  <p:outlineViewPr>
    <p:cViewPr>
      <p:scale>
        <a:sx n="33" d="100"/>
        <a:sy n="33" d="100"/>
      </p:scale>
      <p:origin x="0" y="5190"/>
    </p:cViewPr>
  </p:outlineViewPr>
  <p:notesTextViewPr>
    <p:cViewPr>
      <p:scale>
        <a:sx n="100" d="100"/>
        <a:sy n="100" d="100"/>
      </p:scale>
      <p:origin x="0" y="0"/>
    </p:cViewPr>
  </p:notesTextViewPr>
  <p:sorterViewPr>
    <p:cViewPr>
      <p:scale>
        <a:sx n="66" d="100"/>
        <a:sy n="66" d="100"/>
      </p:scale>
      <p:origin x="0" y="3354"/>
    </p:cViewPr>
  </p:sorterViewPr>
  <p:gridSpacing cx="73736200" cy="7373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theme" Target="theme/theme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notesMaster" Target="notesMasters/notesMaster1.xml"/><Relationship Id="rId10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Rezervirano mjesto zaglavlja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hr-HR"/>
          </a:p>
        </p:txBody>
      </p:sp>
      <p:sp>
        <p:nvSpPr>
          <p:cNvPr id="3" name="Rezervirano mjesto datuma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81239872-FEB7-4F37-951F-5D142F470540}" type="datetimeFigureOut">
              <a:rPr lang="sr-Latn-CS" smtClean="0"/>
              <a:pPr/>
              <a:t>18.10.2015.</a:t>
            </a:fld>
            <a:endParaRPr lang="hr-HR"/>
          </a:p>
        </p:txBody>
      </p:sp>
      <p:sp>
        <p:nvSpPr>
          <p:cNvPr id="4" name="Rezervirano mjesto slike slajda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hr-HR"/>
          </a:p>
        </p:txBody>
      </p:sp>
      <p:sp>
        <p:nvSpPr>
          <p:cNvPr id="5" name="Rezervirano mjesto bilježaka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hr-HR" smtClean="0"/>
              <a:t>Kliknite da biste uredili stilove teksta matrice</a:t>
            </a:r>
          </a:p>
          <a:p>
            <a:pPr lvl="1"/>
            <a:r>
              <a:rPr lang="hr-HR" smtClean="0"/>
              <a:t>Druga razina</a:t>
            </a:r>
          </a:p>
          <a:p>
            <a:pPr lvl="2"/>
            <a:r>
              <a:rPr lang="hr-HR" smtClean="0"/>
              <a:t>Treća razina</a:t>
            </a:r>
          </a:p>
          <a:p>
            <a:pPr lvl="3"/>
            <a:r>
              <a:rPr lang="hr-HR" smtClean="0"/>
              <a:t>Četvrta razina</a:t>
            </a:r>
          </a:p>
          <a:p>
            <a:pPr lvl="4"/>
            <a:r>
              <a:rPr lang="hr-HR" smtClean="0"/>
              <a:t>Peta razina</a:t>
            </a:r>
            <a:endParaRPr lang="hr-HR"/>
          </a:p>
        </p:txBody>
      </p:sp>
      <p:sp>
        <p:nvSpPr>
          <p:cNvPr id="6" name="Rezervirano mjesto podnožja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hr-HR"/>
          </a:p>
        </p:txBody>
      </p:sp>
      <p:sp>
        <p:nvSpPr>
          <p:cNvPr id="7" name="Rezervirano mjesto broja slajda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2BC3D4F2-6881-45EF-8E82-43DF473444F9}" type="slidenum">
              <a:rPr lang="hr-HR" smtClean="0"/>
              <a:pPr/>
              <a:t>‹#›</a:t>
            </a:fld>
            <a:endParaRPr lang="hr-HR"/>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like slajda 1"/>
          <p:cNvSpPr>
            <a:spLocks noGrp="1" noRot="1" noChangeAspect="1"/>
          </p:cNvSpPr>
          <p:nvPr>
            <p:ph type="sldImg"/>
          </p:nvPr>
        </p:nvSpPr>
        <p:spPr/>
      </p:sp>
      <p:sp>
        <p:nvSpPr>
          <p:cNvPr id="3" name="Rezervirano mjesto bilježaka 2"/>
          <p:cNvSpPr>
            <a:spLocks noGrp="1"/>
          </p:cNvSpPr>
          <p:nvPr>
            <p:ph type="body" idx="1"/>
          </p:nvPr>
        </p:nvSpPr>
        <p:spPr/>
        <p:txBody>
          <a:bodyPr>
            <a:normAutofit/>
          </a:bodyPr>
          <a:lstStyle/>
          <a:p>
            <a:endParaRPr lang="hr-HR" dirty="0"/>
          </a:p>
        </p:txBody>
      </p:sp>
      <p:sp>
        <p:nvSpPr>
          <p:cNvPr id="4" name="Rezervirano mjesto broja slajda 3"/>
          <p:cNvSpPr>
            <a:spLocks noGrp="1"/>
          </p:cNvSpPr>
          <p:nvPr>
            <p:ph type="sldNum" sz="quarter" idx="10"/>
          </p:nvPr>
        </p:nvSpPr>
        <p:spPr/>
        <p:txBody>
          <a:bodyPr/>
          <a:lstStyle/>
          <a:p>
            <a:fld id="{2BC3D4F2-6881-45EF-8E82-43DF473444F9}" type="slidenum">
              <a:rPr lang="hr-HR" smtClean="0"/>
              <a:pPr/>
              <a:t>9</a:t>
            </a:fld>
            <a:endParaRPr lang="hr-H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hr-HR" dirty="0"/>
          </a:p>
        </p:txBody>
      </p:sp>
      <p:sp>
        <p:nvSpPr>
          <p:cNvPr id="4" name="Slide Number Placeholder 3"/>
          <p:cNvSpPr>
            <a:spLocks noGrp="1"/>
          </p:cNvSpPr>
          <p:nvPr>
            <p:ph type="sldNum" sz="quarter" idx="10"/>
          </p:nvPr>
        </p:nvSpPr>
        <p:spPr/>
        <p:txBody>
          <a:bodyPr/>
          <a:lstStyle/>
          <a:p>
            <a:fld id="{2BC3D4F2-6881-45EF-8E82-43DF473444F9}" type="slidenum">
              <a:rPr lang="hr-HR" smtClean="0"/>
              <a:pPr/>
              <a:t>17</a:t>
            </a:fld>
            <a:endParaRPr lang="hr-HR"/>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Naslovni slajd">
    <p:spTree>
      <p:nvGrpSpPr>
        <p:cNvPr id="1" name=""/>
        <p:cNvGrpSpPr/>
        <p:nvPr/>
      </p:nvGrpSpPr>
      <p:grpSpPr>
        <a:xfrm>
          <a:off x="0" y="0"/>
          <a:ext cx="0" cy="0"/>
          <a:chOff x="0" y="0"/>
          <a:chExt cx="0" cy="0"/>
        </a:xfrm>
      </p:grpSpPr>
      <p:sp>
        <p:nvSpPr>
          <p:cNvPr id="9" name="Podnaslov 8"/>
          <p:cNvSpPr>
            <a:spLocks noGrp="1"/>
          </p:cNvSpPr>
          <p:nvPr>
            <p:ph type="subTitle" idx="1"/>
          </p:nvPr>
        </p:nvSpPr>
        <p:spPr>
          <a:xfrm>
            <a:off x="457200" y="3699804"/>
            <a:ext cx="8305800" cy="1143000"/>
          </a:xfrm>
        </p:spPr>
        <p:txBody>
          <a:bodyPr>
            <a:noAutofit/>
          </a:bodyPr>
          <a:lstStyle>
            <a:lvl1pPr marL="0" indent="0" algn="ctr">
              <a:buNone/>
              <a:defRPr sz="2200" spc="100" baseline="0">
                <a:solidFill>
                  <a:schemeClr val="tx2"/>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kumimoji="0" lang="hr-HR" smtClean="0"/>
              <a:t>Kliknite da biste uredili stil podnaslova matrice</a:t>
            </a:r>
            <a:endParaRPr kumimoji="0" lang="en-US"/>
          </a:p>
        </p:txBody>
      </p:sp>
      <p:sp>
        <p:nvSpPr>
          <p:cNvPr id="28" name="Naslov 27"/>
          <p:cNvSpPr>
            <a:spLocks noGrp="1"/>
          </p:cNvSpPr>
          <p:nvPr>
            <p:ph type="ctrTitle"/>
          </p:nvPr>
        </p:nvSpPr>
        <p:spPr>
          <a:xfrm>
            <a:off x="457200" y="1433732"/>
            <a:ext cx="8305800" cy="1981200"/>
          </a:xfrm>
          <a:ln w="6350" cap="rnd">
            <a:noFill/>
          </a:ln>
        </p:spPr>
        <p:txBody>
          <a:bodyPr anchor="b" anchorCtr="0">
            <a:noAutofit/>
          </a:bodyPr>
          <a:lstStyle>
            <a:lvl1pPr algn="ctr">
              <a:defRPr lang="en-US" sz="4800" b="0" dirty="0">
                <a:ln w="3200">
                  <a:solidFill>
                    <a:schemeClr val="bg2">
                      <a:shade val="75000"/>
                      <a:alpha val="25000"/>
                    </a:schemeClr>
                  </a:solidFill>
                  <a:prstDash val="solid"/>
                  <a:round/>
                </a:ln>
                <a:solidFill>
                  <a:srgbClr val="F9F9F9"/>
                </a:solidFill>
                <a:effectLst>
                  <a:innerShdw blurRad="50800" dist="25400" dir="13500000">
                    <a:srgbClr val="000000">
                      <a:alpha val="70000"/>
                    </a:srgbClr>
                  </a:innerShdw>
                </a:effectLst>
              </a:defRPr>
            </a:lvl1pPr>
          </a:lstStyle>
          <a:p>
            <a:r>
              <a:rPr kumimoji="0" lang="hr-HR" smtClean="0"/>
              <a:t>Kliknite da biste uredili stil naslova matrice</a:t>
            </a:r>
            <a:endParaRPr kumimoji="0" lang="en-US"/>
          </a:p>
        </p:txBody>
      </p:sp>
      <p:cxnSp>
        <p:nvCxnSpPr>
          <p:cNvPr id="8" name="Ravni poveznik 7"/>
          <p:cNvCxnSpPr/>
          <p:nvPr/>
        </p:nvCxnSpPr>
        <p:spPr>
          <a:xfrm>
            <a:off x="1463626"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3" name="Ravni poveznik 12"/>
          <p:cNvCxnSpPr/>
          <p:nvPr/>
        </p:nvCxnSpPr>
        <p:spPr>
          <a:xfrm>
            <a:off x="4708574" y="3550126"/>
            <a:ext cx="2971800" cy="1588"/>
          </a:xfrm>
          <a:prstGeom prst="line">
            <a:avLst/>
          </a:prstGeom>
          <a:ln w="9525" cap="flat" cmpd="sng" algn="ctr">
            <a:solidFill>
              <a:schemeClr val="bg2">
                <a:tint val="20000"/>
              </a:schemeClr>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
        <p:nvSpPr>
          <p:cNvPr id="14" name="Elipsa 13"/>
          <p:cNvSpPr/>
          <p:nvPr/>
        </p:nvSpPr>
        <p:spPr>
          <a:xfrm>
            <a:off x="4540348" y="3526302"/>
            <a:ext cx="45720" cy="45720"/>
          </a:xfrm>
          <a:prstGeom prst="ellipse">
            <a:avLst/>
          </a:prstGeom>
          <a:effectLst>
            <a:outerShdw blurRad="31750" dir="2700000" algn="tl" rotWithShape="0">
              <a:srgbClr val="000000">
                <a:alpha val="55000"/>
              </a:srgbClr>
            </a:outerShdw>
          </a:effectLst>
        </p:spPr>
        <p:style>
          <a:lnRef idx="2">
            <a:schemeClr val="accent2"/>
          </a:lnRef>
          <a:fillRef idx="1">
            <a:schemeClr val="accent2"/>
          </a:fillRef>
          <a:effectRef idx="0">
            <a:schemeClr val="accent2"/>
          </a:effectRef>
          <a:fontRef idx="minor">
            <a:schemeClr val="lt1"/>
          </a:fontRef>
        </p:style>
        <p:txBody>
          <a:bodyPr rtlCol="0" anchor="ctr"/>
          <a:lstStyle/>
          <a:p>
            <a:pPr algn="ctr" eaLnBrk="1" latinLnBrk="0" hangingPunct="1"/>
            <a:endParaRPr kumimoji="0" lang="en-US"/>
          </a:p>
        </p:txBody>
      </p:sp>
      <p:sp>
        <p:nvSpPr>
          <p:cNvPr id="15" name="Rezervirano mjesto datuma 14"/>
          <p:cNvSpPr>
            <a:spLocks noGrp="1"/>
          </p:cNvSpPr>
          <p:nvPr>
            <p:ph type="dt" sz="half" idx="10"/>
          </p:nvPr>
        </p:nvSpPr>
        <p:spPr/>
        <p:txBody>
          <a:bodyPr/>
          <a:lstStyle/>
          <a:p>
            <a:fld id="{0BAEB065-14AD-448E-B30C-343C96386B5E}" type="datetimeFigureOut">
              <a:rPr lang="sr-Latn-CS" smtClean="0"/>
              <a:pPr/>
              <a:t>18.10.2015.</a:t>
            </a:fld>
            <a:endParaRPr lang="hr-HR"/>
          </a:p>
        </p:txBody>
      </p:sp>
      <p:sp>
        <p:nvSpPr>
          <p:cNvPr id="16" name="Rezervirano mjesto broja slajda 15"/>
          <p:cNvSpPr>
            <a:spLocks noGrp="1"/>
          </p:cNvSpPr>
          <p:nvPr>
            <p:ph type="sldNum" sz="quarter" idx="11"/>
          </p:nvPr>
        </p:nvSpPr>
        <p:spPr/>
        <p:txBody>
          <a:bodyPr/>
          <a:lstStyle/>
          <a:p>
            <a:fld id="{09B65326-C97C-4A6E-8557-CD21D09B1650}" type="slidenum">
              <a:rPr lang="hr-HR" smtClean="0"/>
              <a:pPr/>
              <a:t>‹#›</a:t>
            </a:fld>
            <a:endParaRPr lang="hr-HR"/>
          </a:p>
        </p:txBody>
      </p:sp>
      <p:sp>
        <p:nvSpPr>
          <p:cNvPr id="17" name="Rezervirano mjesto podnožja 16"/>
          <p:cNvSpPr>
            <a:spLocks noGrp="1"/>
          </p:cNvSpPr>
          <p:nvPr>
            <p:ph type="ftr" sz="quarter" idx="12"/>
          </p:nvPr>
        </p:nvSpPr>
        <p:spPr/>
        <p:txBody>
          <a:bodyPr/>
          <a:lstStyle/>
          <a:p>
            <a:endParaRPr lang="hr-H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slov i okomiti tekst">
    <p:spTree>
      <p:nvGrpSpPr>
        <p:cNvPr id="1" name=""/>
        <p:cNvGrpSpPr/>
        <p:nvPr/>
      </p:nvGrpSpPr>
      <p:grpSpPr>
        <a:xfrm>
          <a:off x="0" y="0"/>
          <a:ext cx="0" cy="0"/>
          <a:chOff x="0" y="0"/>
          <a:chExt cx="0" cy="0"/>
        </a:xfrm>
      </p:grpSpPr>
      <p:sp>
        <p:nvSpPr>
          <p:cNvPr id="2" name="Naslov 1"/>
          <p:cNvSpPr>
            <a:spLocks noGrp="1"/>
          </p:cNvSpPr>
          <p:nvPr>
            <p:ph type="title"/>
          </p:nvPr>
        </p:nvSpPr>
        <p:spPr/>
        <p:txBody>
          <a:bodyPr/>
          <a:lstStyle/>
          <a:p>
            <a:r>
              <a:rPr kumimoji="0" lang="hr-HR" smtClean="0"/>
              <a:t>Kliknite da biste uredili stil naslova matrice</a:t>
            </a:r>
            <a:endParaRPr kumimoji="0" lang="en-US"/>
          </a:p>
        </p:txBody>
      </p:sp>
      <p:sp>
        <p:nvSpPr>
          <p:cNvPr id="3" name="Rezervirano mjesto okomitog teksta 2"/>
          <p:cNvSpPr>
            <a:spLocks noGrp="1"/>
          </p:cNvSpPr>
          <p:nvPr>
            <p:ph type="body" orient="vert" idx="1"/>
          </p:nvPr>
        </p:nvSpPr>
        <p:spPr/>
        <p:txBody>
          <a:bodyPr vert="eaVert"/>
          <a:lstStyle/>
          <a:p>
            <a:pPr lvl="0" eaLnBrk="1" latinLnBrk="0" hangingPunct="1"/>
            <a:r>
              <a:rPr lang="hr-HR" smtClean="0"/>
              <a:t>Kliknite da biste uredili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4" name="Rezervirano mjesto datuma 3"/>
          <p:cNvSpPr>
            <a:spLocks noGrp="1"/>
          </p:cNvSpPr>
          <p:nvPr>
            <p:ph type="dt" sz="half" idx="10"/>
          </p:nvPr>
        </p:nvSpPr>
        <p:spPr/>
        <p:txBody>
          <a:bodyPr/>
          <a:lstStyle/>
          <a:p>
            <a:fld id="{0BAEB065-14AD-448E-B30C-343C96386B5E}" type="datetimeFigureOut">
              <a:rPr lang="sr-Latn-CS" smtClean="0"/>
              <a:pPr/>
              <a:t>18.10.2015.</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09B65326-C97C-4A6E-8557-CD21D09B1650}" type="slidenum">
              <a:rPr lang="hr-HR" smtClean="0"/>
              <a:pPr/>
              <a:t>‹#›</a:t>
            </a:fld>
            <a:endParaRPr lang="hr-H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Okomiti naslov i tekst">
    <p:spTree>
      <p:nvGrpSpPr>
        <p:cNvPr id="1" name=""/>
        <p:cNvGrpSpPr/>
        <p:nvPr/>
      </p:nvGrpSpPr>
      <p:grpSpPr>
        <a:xfrm>
          <a:off x="0" y="0"/>
          <a:ext cx="0" cy="0"/>
          <a:chOff x="0" y="0"/>
          <a:chExt cx="0" cy="0"/>
        </a:xfrm>
      </p:grpSpPr>
      <p:sp>
        <p:nvSpPr>
          <p:cNvPr id="2" name="Okomiti naslov 1"/>
          <p:cNvSpPr>
            <a:spLocks noGrp="1"/>
          </p:cNvSpPr>
          <p:nvPr>
            <p:ph type="title" orient="vert"/>
          </p:nvPr>
        </p:nvSpPr>
        <p:spPr>
          <a:xfrm>
            <a:off x="6629400" y="274638"/>
            <a:ext cx="2057400" cy="5851525"/>
          </a:xfrm>
        </p:spPr>
        <p:txBody>
          <a:bodyPr vert="eaVert"/>
          <a:lstStyle/>
          <a:p>
            <a:r>
              <a:rPr kumimoji="0" lang="hr-HR" smtClean="0"/>
              <a:t>Kliknite da biste uredili stil naslova matrice</a:t>
            </a:r>
            <a:endParaRPr kumimoji="0" lang="en-US"/>
          </a:p>
        </p:txBody>
      </p:sp>
      <p:sp>
        <p:nvSpPr>
          <p:cNvPr id="3" name="Rezervirano mjesto okomitog teksta 2"/>
          <p:cNvSpPr>
            <a:spLocks noGrp="1"/>
          </p:cNvSpPr>
          <p:nvPr>
            <p:ph type="body" orient="vert" idx="1"/>
          </p:nvPr>
        </p:nvSpPr>
        <p:spPr>
          <a:xfrm>
            <a:off x="457200" y="274638"/>
            <a:ext cx="6019800" cy="5851525"/>
          </a:xfrm>
        </p:spPr>
        <p:txBody>
          <a:bodyPr vert="eaVert"/>
          <a:lstStyle/>
          <a:p>
            <a:pPr lvl="0" eaLnBrk="1" latinLnBrk="0" hangingPunct="1"/>
            <a:r>
              <a:rPr lang="hr-HR" smtClean="0"/>
              <a:t>Kliknite da biste uredili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4" name="Rezervirano mjesto datuma 3"/>
          <p:cNvSpPr>
            <a:spLocks noGrp="1"/>
          </p:cNvSpPr>
          <p:nvPr>
            <p:ph type="dt" sz="half" idx="10"/>
          </p:nvPr>
        </p:nvSpPr>
        <p:spPr/>
        <p:txBody>
          <a:bodyPr/>
          <a:lstStyle/>
          <a:p>
            <a:fld id="{0BAEB065-14AD-448E-B30C-343C96386B5E}" type="datetimeFigureOut">
              <a:rPr lang="sr-Latn-CS" smtClean="0"/>
              <a:pPr/>
              <a:t>18.10.2015.</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09B65326-C97C-4A6E-8557-CD21D09B1650}" type="slidenum">
              <a:rPr lang="hr-HR" smtClean="0"/>
              <a:pPr/>
              <a:t>‹#›</a:t>
            </a:fld>
            <a:endParaRPr lang="hr-H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slov i sadržaj">
    <p:spTree>
      <p:nvGrpSpPr>
        <p:cNvPr id="1" name=""/>
        <p:cNvGrpSpPr/>
        <p:nvPr/>
      </p:nvGrpSpPr>
      <p:grpSpPr>
        <a:xfrm>
          <a:off x="0" y="0"/>
          <a:ext cx="0" cy="0"/>
          <a:chOff x="0" y="0"/>
          <a:chExt cx="0" cy="0"/>
        </a:xfrm>
      </p:grpSpPr>
      <p:sp>
        <p:nvSpPr>
          <p:cNvPr id="9" name="Rezervirano mjesto sadržaja 8"/>
          <p:cNvSpPr>
            <a:spLocks noGrp="1"/>
          </p:cNvSpPr>
          <p:nvPr>
            <p:ph idx="1"/>
          </p:nvPr>
        </p:nvSpPr>
        <p:spPr>
          <a:xfrm>
            <a:off x="457200" y="1524000"/>
            <a:ext cx="8229600" cy="4572000"/>
          </a:xfrm>
        </p:spPr>
        <p:txBody>
          <a:bodyPr/>
          <a:lstStyle/>
          <a:p>
            <a:pPr lvl="0" eaLnBrk="1" latinLnBrk="0" hangingPunct="1"/>
            <a:r>
              <a:rPr lang="hr-HR" smtClean="0"/>
              <a:t>Kliknite da biste uredili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14" name="Rezervirano mjesto datuma 13"/>
          <p:cNvSpPr>
            <a:spLocks noGrp="1"/>
          </p:cNvSpPr>
          <p:nvPr>
            <p:ph type="dt" sz="half" idx="14"/>
          </p:nvPr>
        </p:nvSpPr>
        <p:spPr/>
        <p:txBody>
          <a:bodyPr/>
          <a:lstStyle/>
          <a:p>
            <a:fld id="{0BAEB065-14AD-448E-B30C-343C96386B5E}" type="datetimeFigureOut">
              <a:rPr lang="sr-Latn-CS" smtClean="0"/>
              <a:pPr/>
              <a:t>18.10.2015.</a:t>
            </a:fld>
            <a:endParaRPr lang="hr-HR"/>
          </a:p>
        </p:txBody>
      </p:sp>
      <p:sp>
        <p:nvSpPr>
          <p:cNvPr id="15" name="Rezervirano mjesto broja slajda 14"/>
          <p:cNvSpPr>
            <a:spLocks noGrp="1"/>
          </p:cNvSpPr>
          <p:nvPr>
            <p:ph type="sldNum" sz="quarter" idx="15"/>
          </p:nvPr>
        </p:nvSpPr>
        <p:spPr/>
        <p:txBody>
          <a:bodyPr/>
          <a:lstStyle>
            <a:lvl1pPr algn="ctr">
              <a:defRPr/>
            </a:lvl1pPr>
          </a:lstStyle>
          <a:p>
            <a:fld id="{09B65326-C97C-4A6E-8557-CD21D09B1650}" type="slidenum">
              <a:rPr lang="hr-HR" smtClean="0"/>
              <a:pPr/>
              <a:t>‹#›</a:t>
            </a:fld>
            <a:endParaRPr lang="hr-HR"/>
          </a:p>
        </p:txBody>
      </p:sp>
      <p:sp>
        <p:nvSpPr>
          <p:cNvPr id="16" name="Rezervirano mjesto podnožja 15"/>
          <p:cNvSpPr>
            <a:spLocks noGrp="1"/>
          </p:cNvSpPr>
          <p:nvPr>
            <p:ph type="ftr" sz="quarter" idx="16"/>
          </p:nvPr>
        </p:nvSpPr>
        <p:spPr/>
        <p:txBody>
          <a:bodyPr/>
          <a:lstStyle/>
          <a:p>
            <a:endParaRPr lang="hr-HR"/>
          </a:p>
        </p:txBody>
      </p:sp>
      <p:sp>
        <p:nvSpPr>
          <p:cNvPr id="17" name="Naslov 16"/>
          <p:cNvSpPr>
            <a:spLocks noGrp="1"/>
          </p:cNvSpPr>
          <p:nvPr>
            <p:ph type="title"/>
          </p:nvPr>
        </p:nvSpPr>
        <p:spPr/>
        <p:txBody>
          <a:bodyPr rtlCol="0" anchor="b" anchorCtr="0"/>
          <a:lstStyle/>
          <a:p>
            <a:r>
              <a:rPr kumimoji="0" lang="hr-HR" smtClean="0"/>
              <a:t>Kliknite da biste uredili stil naslova matrice</a:t>
            </a:r>
            <a:endParaRPr kumimoji="0"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aglavlje odjeljka">
    <p:spTree>
      <p:nvGrpSpPr>
        <p:cNvPr id="1" name=""/>
        <p:cNvGrpSpPr/>
        <p:nvPr/>
      </p:nvGrpSpPr>
      <p:grpSpPr>
        <a:xfrm>
          <a:off x="0" y="0"/>
          <a:ext cx="0" cy="0"/>
          <a:chOff x="0" y="0"/>
          <a:chExt cx="0" cy="0"/>
        </a:xfrm>
      </p:grpSpPr>
      <p:sp>
        <p:nvSpPr>
          <p:cNvPr id="4" name="Rezervirano mjesto datuma 3"/>
          <p:cNvSpPr>
            <a:spLocks noGrp="1"/>
          </p:cNvSpPr>
          <p:nvPr>
            <p:ph type="dt" sz="half" idx="10"/>
          </p:nvPr>
        </p:nvSpPr>
        <p:spPr/>
        <p:txBody>
          <a:bodyPr/>
          <a:lstStyle/>
          <a:p>
            <a:fld id="{0BAEB065-14AD-448E-B30C-343C96386B5E}" type="datetimeFigureOut">
              <a:rPr lang="sr-Latn-CS" smtClean="0"/>
              <a:pPr/>
              <a:t>18.10.2015.</a:t>
            </a:fld>
            <a:endParaRPr lang="hr-HR"/>
          </a:p>
        </p:txBody>
      </p:sp>
      <p:sp>
        <p:nvSpPr>
          <p:cNvPr id="5" name="Rezervirano mjesto podnožja 4"/>
          <p:cNvSpPr>
            <a:spLocks noGrp="1"/>
          </p:cNvSpPr>
          <p:nvPr>
            <p:ph type="ftr" sz="quarter" idx="11"/>
          </p:nvPr>
        </p:nvSpPr>
        <p:spPr/>
        <p:txBody>
          <a:bodyPr/>
          <a:lstStyle/>
          <a:p>
            <a:endParaRPr lang="hr-HR"/>
          </a:p>
        </p:txBody>
      </p:sp>
      <p:sp>
        <p:nvSpPr>
          <p:cNvPr id="6" name="Rezervirano mjesto broja slajda 5"/>
          <p:cNvSpPr>
            <a:spLocks noGrp="1"/>
          </p:cNvSpPr>
          <p:nvPr>
            <p:ph type="sldNum" sz="quarter" idx="12"/>
          </p:nvPr>
        </p:nvSpPr>
        <p:spPr/>
        <p:txBody>
          <a:bodyPr/>
          <a:lstStyle/>
          <a:p>
            <a:fld id="{09B65326-C97C-4A6E-8557-CD21D09B1650}" type="slidenum">
              <a:rPr lang="hr-HR" smtClean="0"/>
              <a:pPr/>
              <a:t>‹#›</a:t>
            </a:fld>
            <a:endParaRPr lang="hr-HR"/>
          </a:p>
        </p:txBody>
      </p:sp>
      <p:sp>
        <p:nvSpPr>
          <p:cNvPr id="2" name="Naslov 1"/>
          <p:cNvSpPr>
            <a:spLocks noGrp="1"/>
          </p:cNvSpPr>
          <p:nvPr>
            <p:ph type="title"/>
          </p:nvPr>
        </p:nvSpPr>
        <p:spPr>
          <a:xfrm>
            <a:off x="685800" y="3505200"/>
            <a:ext cx="7924800" cy="1371600"/>
          </a:xfrm>
        </p:spPr>
        <p:txBody>
          <a:bodyPr>
            <a:noAutofit/>
          </a:bodyPr>
          <a:lstStyle>
            <a:lvl1pPr algn="l" rtl="0">
              <a:spcBef>
                <a:spcPct val="0"/>
              </a:spcBef>
              <a:buNone/>
              <a:defRPr lang="en-US" sz="4800" b="0" dirty="0">
                <a:ln w="3200">
                  <a:solidFill>
                    <a:schemeClr val="bg2">
                      <a:shade val="25000"/>
                      <a:alpha val="25000"/>
                    </a:schemeClr>
                  </a:solidFill>
                  <a:prstDash val="solid"/>
                  <a:round/>
                </a:ln>
                <a:solidFill>
                  <a:srgbClr val="F9F9F9"/>
                </a:solidFill>
                <a:effectLst>
                  <a:innerShdw blurRad="38100" dist="25400" dir="13500000">
                    <a:prstClr val="black">
                      <a:alpha val="70000"/>
                    </a:prstClr>
                  </a:innerShdw>
                </a:effectLst>
              </a:defRPr>
            </a:lvl1pPr>
          </a:lstStyle>
          <a:p>
            <a:r>
              <a:rPr kumimoji="0" lang="hr-HR" smtClean="0"/>
              <a:t>Kliknite da biste uredili stil naslova matrice</a:t>
            </a:r>
            <a:endParaRPr kumimoji="0" lang="en-US"/>
          </a:p>
        </p:txBody>
      </p:sp>
      <p:sp>
        <p:nvSpPr>
          <p:cNvPr id="3" name="Rezervirano mjesto teksta 2"/>
          <p:cNvSpPr>
            <a:spLocks noGrp="1"/>
          </p:cNvSpPr>
          <p:nvPr>
            <p:ph type="body" idx="1"/>
          </p:nvPr>
        </p:nvSpPr>
        <p:spPr>
          <a:xfrm>
            <a:off x="685800" y="4958864"/>
            <a:ext cx="7924800" cy="984736"/>
          </a:xfrm>
        </p:spPr>
        <p:txBody>
          <a:bodyPr anchor="t"/>
          <a:lstStyle>
            <a:lvl1pPr marL="0" indent="0">
              <a:buNone/>
              <a:defRPr sz="2000" spc="100" baseline="0">
                <a:solidFill>
                  <a:schemeClr val="tx2"/>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eaLnBrk="1" latinLnBrk="0" hangingPunct="1"/>
            <a:r>
              <a:rPr kumimoji="0" lang="hr-HR" smtClean="0"/>
              <a:t>Kliknite da biste uredili stilove teksta matrice</a:t>
            </a:r>
          </a:p>
        </p:txBody>
      </p:sp>
      <p:cxnSp>
        <p:nvCxnSpPr>
          <p:cNvPr id="7" name="Ravni poveznik 6"/>
          <p:cNvCxnSpPr/>
          <p:nvPr/>
        </p:nvCxnSpPr>
        <p:spPr>
          <a:xfrm>
            <a:off x="685800" y="4916992"/>
            <a:ext cx="7924800" cy="4301"/>
          </a:xfrm>
          <a:prstGeom prst="line">
            <a:avLst/>
          </a:prstGeom>
          <a:noFill/>
          <a:ln w="9525" cap="flat" cmpd="sng" algn="ctr">
            <a:solidFill>
              <a:srgbClr val="E9E9E8"/>
            </a:solidFill>
            <a:prstDash val="solid"/>
          </a:ln>
          <a:effectLst>
            <a:outerShdw blurRad="31750"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sadržaja">
    <p:spTree>
      <p:nvGrpSpPr>
        <p:cNvPr id="1" name=""/>
        <p:cNvGrpSpPr/>
        <p:nvPr/>
      </p:nvGrpSpPr>
      <p:grpSpPr>
        <a:xfrm>
          <a:off x="0" y="0"/>
          <a:ext cx="0" cy="0"/>
          <a:chOff x="0" y="0"/>
          <a:chExt cx="0" cy="0"/>
        </a:xfrm>
      </p:grpSpPr>
      <p:sp>
        <p:nvSpPr>
          <p:cNvPr id="5" name="Rezervirano mjesto datuma 4"/>
          <p:cNvSpPr>
            <a:spLocks noGrp="1"/>
          </p:cNvSpPr>
          <p:nvPr>
            <p:ph type="dt" sz="half" idx="10"/>
          </p:nvPr>
        </p:nvSpPr>
        <p:spPr/>
        <p:txBody>
          <a:bodyPr/>
          <a:lstStyle/>
          <a:p>
            <a:fld id="{0BAEB065-14AD-448E-B30C-343C96386B5E}" type="datetimeFigureOut">
              <a:rPr lang="sr-Latn-CS" smtClean="0"/>
              <a:pPr/>
              <a:t>18.10.2015.</a:t>
            </a:fld>
            <a:endParaRPr lang="hr-HR"/>
          </a:p>
        </p:txBody>
      </p:sp>
      <p:sp>
        <p:nvSpPr>
          <p:cNvPr id="6" name="Rezervirano mjesto podnožja 5"/>
          <p:cNvSpPr>
            <a:spLocks noGrp="1"/>
          </p:cNvSpPr>
          <p:nvPr>
            <p:ph type="ftr" sz="quarter" idx="11"/>
          </p:nvPr>
        </p:nvSpPr>
        <p:spPr/>
        <p:txBody>
          <a:bodyPr/>
          <a:lstStyle/>
          <a:p>
            <a:endParaRPr lang="hr-HR"/>
          </a:p>
        </p:txBody>
      </p:sp>
      <p:sp>
        <p:nvSpPr>
          <p:cNvPr id="7" name="Rezervirano mjesto broja slajda 6"/>
          <p:cNvSpPr>
            <a:spLocks noGrp="1"/>
          </p:cNvSpPr>
          <p:nvPr>
            <p:ph type="sldNum" sz="quarter" idx="12"/>
          </p:nvPr>
        </p:nvSpPr>
        <p:spPr/>
        <p:txBody>
          <a:bodyPr/>
          <a:lstStyle/>
          <a:p>
            <a:fld id="{09B65326-C97C-4A6E-8557-CD21D09B1650}" type="slidenum">
              <a:rPr lang="hr-HR" smtClean="0"/>
              <a:pPr/>
              <a:t>‹#›</a:t>
            </a:fld>
            <a:endParaRPr lang="hr-HR"/>
          </a:p>
        </p:txBody>
      </p:sp>
      <p:sp>
        <p:nvSpPr>
          <p:cNvPr id="2" name="Naslov 1"/>
          <p:cNvSpPr>
            <a:spLocks noGrp="1"/>
          </p:cNvSpPr>
          <p:nvPr>
            <p:ph type="title"/>
          </p:nvPr>
        </p:nvSpPr>
        <p:spPr/>
        <p:txBody>
          <a:bodyPr/>
          <a:lstStyle/>
          <a:p>
            <a:r>
              <a:rPr kumimoji="0" lang="hr-HR" smtClean="0"/>
              <a:t>Kliknite da biste uredili stil naslova matrice</a:t>
            </a:r>
            <a:endParaRPr kumimoji="0" lang="en-US"/>
          </a:p>
        </p:txBody>
      </p:sp>
      <p:sp>
        <p:nvSpPr>
          <p:cNvPr id="11" name="Rezervirano mjesto sadržaja 10"/>
          <p:cNvSpPr>
            <a:spLocks noGrp="1"/>
          </p:cNvSpPr>
          <p:nvPr>
            <p:ph sz="half" idx="1"/>
          </p:nvPr>
        </p:nvSpPr>
        <p:spPr>
          <a:xfrm>
            <a:off x="457200" y="1524000"/>
            <a:ext cx="4059936" cy="4572000"/>
          </a:xfrm>
        </p:spPr>
        <p:txBody>
          <a:bodyPr/>
          <a:lstStyle/>
          <a:p>
            <a:pPr lvl="0" eaLnBrk="1" latinLnBrk="0" hangingPunct="1"/>
            <a:r>
              <a:rPr lang="hr-HR" smtClean="0"/>
              <a:t>Kliknite da biste uredili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13" name="Rezervirano mjesto sadržaja 12"/>
          <p:cNvSpPr>
            <a:spLocks noGrp="1"/>
          </p:cNvSpPr>
          <p:nvPr>
            <p:ph sz="half" idx="2"/>
          </p:nvPr>
        </p:nvSpPr>
        <p:spPr>
          <a:xfrm>
            <a:off x="4648200" y="1524000"/>
            <a:ext cx="4059936" cy="4572000"/>
          </a:xfrm>
        </p:spPr>
        <p:txBody>
          <a:bodyPr/>
          <a:lstStyle/>
          <a:p>
            <a:pPr lvl="0" eaLnBrk="1" latinLnBrk="0" hangingPunct="1"/>
            <a:r>
              <a:rPr lang="hr-HR" smtClean="0"/>
              <a:t>Kliknite da biste uredili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Usporedba">
    <p:spTree>
      <p:nvGrpSpPr>
        <p:cNvPr id="1" name=""/>
        <p:cNvGrpSpPr/>
        <p:nvPr/>
      </p:nvGrpSpPr>
      <p:grpSpPr>
        <a:xfrm>
          <a:off x="0" y="0"/>
          <a:ext cx="0" cy="0"/>
          <a:chOff x="0" y="0"/>
          <a:chExt cx="0" cy="0"/>
        </a:xfrm>
      </p:grpSpPr>
      <p:sp>
        <p:nvSpPr>
          <p:cNvPr id="9" name="Rezervirano mjesto broja slajda 8"/>
          <p:cNvSpPr>
            <a:spLocks noGrp="1"/>
          </p:cNvSpPr>
          <p:nvPr>
            <p:ph type="sldNum" sz="quarter" idx="12"/>
          </p:nvPr>
        </p:nvSpPr>
        <p:spPr/>
        <p:txBody>
          <a:bodyPr/>
          <a:lstStyle/>
          <a:p>
            <a:fld id="{09B65326-C97C-4A6E-8557-CD21D09B1650}" type="slidenum">
              <a:rPr lang="hr-HR" smtClean="0"/>
              <a:pPr/>
              <a:t>‹#›</a:t>
            </a:fld>
            <a:endParaRPr lang="hr-HR"/>
          </a:p>
        </p:txBody>
      </p:sp>
      <p:sp>
        <p:nvSpPr>
          <p:cNvPr id="8" name="Rezervirano mjesto podnožja 7"/>
          <p:cNvSpPr>
            <a:spLocks noGrp="1"/>
          </p:cNvSpPr>
          <p:nvPr>
            <p:ph type="ftr" sz="quarter" idx="11"/>
          </p:nvPr>
        </p:nvSpPr>
        <p:spPr/>
        <p:txBody>
          <a:bodyPr/>
          <a:lstStyle/>
          <a:p>
            <a:endParaRPr lang="hr-HR"/>
          </a:p>
        </p:txBody>
      </p:sp>
      <p:sp>
        <p:nvSpPr>
          <p:cNvPr id="7" name="Rezervirano mjesto datuma 6"/>
          <p:cNvSpPr>
            <a:spLocks noGrp="1"/>
          </p:cNvSpPr>
          <p:nvPr>
            <p:ph type="dt" sz="half" idx="10"/>
          </p:nvPr>
        </p:nvSpPr>
        <p:spPr/>
        <p:txBody>
          <a:bodyPr/>
          <a:lstStyle/>
          <a:p>
            <a:fld id="{0BAEB065-14AD-448E-B30C-343C96386B5E}" type="datetimeFigureOut">
              <a:rPr lang="sr-Latn-CS" smtClean="0"/>
              <a:pPr/>
              <a:t>18.10.2015.</a:t>
            </a:fld>
            <a:endParaRPr lang="hr-HR"/>
          </a:p>
        </p:txBody>
      </p:sp>
      <p:sp>
        <p:nvSpPr>
          <p:cNvPr id="3" name="Rezervirano mjesto teksta 2"/>
          <p:cNvSpPr>
            <a:spLocks noGrp="1"/>
          </p:cNvSpPr>
          <p:nvPr>
            <p:ph type="body" idx="1"/>
          </p:nvPr>
        </p:nvSpPr>
        <p:spPr>
          <a:xfrm>
            <a:off x="457200" y="1399593"/>
            <a:ext cx="4040188" cy="762000"/>
          </a:xfrm>
          <a:noFill/>
          <a:ln w="25400" cap="rnd" cmpd="sng" algn="ctr">
            <a:noFill/>
            <a:prstDash val="solid"/>
          </a:ln>
          <a:effectLst>
            <a:softEdge rad="63500"/>
          </a:effectLst>
          <a:sp3d prstMaterial="fla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r-HR" smtClean="0"/>
              <a:t>Kliknite da biste uredili stilove teksta matrice</a:t>
            </a:r>
          </a:p>
        </p:txBody>
      </p:sp>
      <p:sp>
        <p:nvSpPr>
          <p:cNvPr id="32" name="Rezervirano mjesto sadržaja 31"/>
          <p:cNvSpPr>
            <a:spLocks noGrp="1"/>
          </p:cNvSpPr>
          <p:nvPr>
            <p:ph sz="half" idx="2"/>
          </p:nvPr>
        </p:nvSpPr>
        <p:spPr>
          <a:xfrm>
            <a:off x="457200" y="2201896"/>
            <a:ext cx="4038600" cy="3913632"/>
          </a:xfrm>
        </p:spPr>
        <p:txBody>
          <a:bodyPr/>
          <a:lstStyle/>
          <a:p>
            <a:pPr lvl="0" eaLnBrk="1" latinLnBrk="0" hangingPunct="1"/>
            <a:r>
              <a:rPr lang="hr-HR" smtClean="0"/>
              <a:t>Kliknite da biste uredili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34" name="Rezervirano mjesto sadržaja 33"/>
          <p:cNvSpPr>
            <a:spLocks noGrp="1"/>
          </p:cNvSpPr>
          <p:nvPr>
            <p:ph sz="quarter" idx="4"/>
          </p:nvPr>
        </p:nvSpPr>
        <p:spPr>
          <a:xfrm>
            <a:off x="4649788" y="2201896"/>
            <a:ext cx="4038600" cy="3913632"/>
          </a:xfrm>
        </p:spPr>
        <p:txBody>
          <a:bodyPr/>
          <a:lstStyle/>
          <a:p>
            <a:pPr lvl="0" eaLnBrk="1" latinLnBrk="0" hangingPunct="1"/>
            <a:r>
              <a:rPr lang="hr-HR" smtClean="0"/>
              <a:t>Kliknite da biste uredili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2" name="Naslov 1"/>
          <p:cNvSpPr>
            <a:spLocks noGrp="1"/>
          </p:cNvSpPr>
          <p:nvPr>
            <p:ph type="title"/>
          </p:nvPr>
        </p:nvSpPr>
        <p:spPr>
          <a:xfrm>
            <a:off x="457200" y="155448"/>
            <a:ext cx="8229600" cy="1143000"/>
          </a:xfrm>
        </p:spPr>
        <p:txBody>
          <a:bodyPr anchor="b" anchorCtr="0"/>
          <a:lstStyle>
            <a:lvl1pPr>
              <a:defRPr/>
            </a:lvl1pPr>
          </a:lstStyle>
          <a:p>
            <a:r>
              <a:rPr kumimoji="0" lang="hr-HR" smtClean="0"/>
              <a:t>Kliknite da biste uredili stil naslova matrice</a:t>
            </a:r>
            <a:endParaRPr kumimoji="0" lang="en-US"/>
          </a:p>
        </p:txBody>
      </p:sp>
      <p:sp>
        <p:nvSpPr>
          <p:cNvPr id="12" name="Rezervirano mjesto teksta 11"/>
          <p:cNvSpPr>
            <a:spLocks noGrp="1"/>
          </p:cNvSpPr>
          <p:nvPr>
            <p:ph type="body" idx="3"/>
          </p:nvPr>
        </p:nvSpPr>
        <p:spPr>
          <a:xfrm>
            <a:off x="4648200" y="1399593"/>
            <a:ext cx="4040188" cy="762000"/>
          </a:xfrm>
          <a:noFill/>
          <a:ln w="25400" cap="rnd" cmpd="sng" algn="ctr">
            <a:noFill/>
            <a:prstDash val="solid"/>
          </a:ln>
          <a:effectLst>
            <a:softEdge rad="63500"/>
          </a:effectLst>
        </p:spPr>
        <p:style>
          <a:lnRef idx="3">
            <a:schemeClr val="lt1"/>
          </a:lnRef>
          <a:fillRef idx="1">
            <a:schemeClr val="accent5"/>
          </a:fillRef>
          <a:effectRef idx="1">
            <a:schemeClr val="accent5"/>
          </a:effectRef>
          <a:fontRef idx="minor">
            <a:schemeClr val="lt1"/>
          </a:fontRef>
        </p:style>
        <p:txBody>
          <a:bodyPr lIns="91440" tIns="45720" rIns="91440" bIns="45720" anchor="b">
            <a:noAutofit/>
          </a:bodyPr>
          <a:lstStyle>
            <a:lvl1pPr marL="0" indent="0" algn="l">
              <a:spcBef>
                <a:spcPts val="0"/>
              </a:spcBef>
              <a:buNone/>
              <a:defRPr sz="2600" b="1" baseline="0">
                <a:solidFill>
                  <a:schemeClr val="tx2"/>
                </a:solidFill>
              </a:defRPr>
            </a:lvl1pPr>
            <a:lvl2pPr>
              <a:buNone/>
              <a:defRPr sz="2000" b="1"/>
            </a:lvl2pPr>
            <a:lvl3pPr>
              <a:buNone/>
              <a:defRPr sz="1800" b="1"/>
            </a:lvl3pPr>
            <a:lvl4pPr>
              <a:buNone/>
              <a:defRPr sz="1600" b="1"/>
            </a:lvl4pPr>
            <a:lvl5pPr>
              <a:buNone/>
              <a:defRPr sz="1600" b="1"/>
            </a:lvl5pPr>
          </a:lstStyle>
          <a:p>
            <a:pPr lvl="0" eaLnBrk="1" latinLnBrk="0" hangingPunct="1"/>
            <a:r>
              <a:rPr kumimoji="0" lang="hr-HR" smtClean="0"/>
              <a:t>Kliknite da biste uredili stilove teksta matrice</a:t>
            </a:r>
          </a:p>
        </p:txBody>
      </p:sp>
      <p:cxnSp>
        <p:nvCxnSpPr>
          <p:cNvPr id="10" name="Ravni poveznik 9"/>
          <p:cNvCxnSpPr/>
          <p:nvPr/>
        </p:nvCxnSpPr>
        <p:spPr>
          <a:xfrm>
            <a:off x="562945"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cxnSp>
        <p:nvCxnSpPr>
          <p:cNvPr id="17" name="Ravni poveznik 16"/>
          <p:cNvCxnSpPr/>
          <p:nvPr/>
        </p:nvCxnSpPr>
        <p:spPr>
          <a:xfrm>
            <a:off x="4754880" y="2180219"/>
            <a:ext cx="3749040" cy="1588"/>
          </a:xfrm>
          <a:prstGeom prst="line">
            <a:avLst/>
          </a:prstGeom>
          <a:noFill/>
          <a:ln w="12700" cap="flat" cmpd="sng" algn="ctr">
            <a:solidFill>
              <a:schemeClr val="bg2">
                <a:tint val="20000"/>
              </a:schemeClr>
            </a:solidFill>
            <a:prstDash val="solid"/>
          </a:ln>
          <a:effectLst>
            <a:outerShdw blurRad="34925" dir="2700000" algn="tl" rotWithShape="0">
              <a:srgbClr val="000000">
                <a:alpha val="55000"/>
              </a:srgbClr>
            </a:outerShdw>
          </a:effectLst>
        </p:spPr>
        <p:style>
          <a:lnRef idx="1">
            <a:schemeClr val="accent1"/>
          </a:lnRef>
          <a:fillRef idx="0">
            <a:schemeClr val="accent1"/>
          </a:fillRef>
          <a:effectRef idx="0">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amo naslov">
    <p:spTree>
      <p:nvGrpSpPr>
        <p:cNvPr id="1" name=""/>
        <p:cNvGrpSpPr/>
        <p:nvPr/>
      </p:nvGrpSpPr>
      <p:grpSpPr>
        <a:xfrm>
          <a:off x="0" y="0"/>
          <a:ext cx="0" cy="0"/>
          <a:chOff x="0" y="0"/>
          <a:chExt cx="0" cy="0"/>
        </a:xfrm>
      </p:grpSpPr>
      <p:sp>
        <p:nvSpPr>
          <p:cNvPr id="3" name="Rezervirano mjesto datuma 2"/>
          <p:cNvSpPr>
            <a:spLocks noGrp="1"/>
          </p:cNvSpPr>
          <p:nvPr>
            <p:ph type="dt" sz="half" idx="10"/>
          </p:nvPr>
        </p:nvSpPr>
        <p:spPr/>
        <p:txBody>
          <a:bodyPr/>
          <a:lstStyle/>
          <a:p>
            <a:fld id="{0BAEB065-14AD-448E-B30C-343C96386B5E}" type="datetimeFigureOut">
              <a:rPr lang="sr-Latn-CS" smtClean="0"/>
              <a:pPr/>
              <a:t>18.10.2015.</a:t>
            </a:fld>
            <a:endParaRPr lang="hr-HR"/>
          </a:p>
        </p:txBody>
      </p:sp>
      <p:sp>
        <p:nvSpPr>
          <p:cNvPr id="4" name="Rezervirano mjesto podnožja 3"/>
          <p:cNvSpPr>
            <a:spLocks noGrp="1"/>
          </p:cNvSpPr>
          <p:nvPr>
            <p:ph type="ftr" sz="quarter" idx="11"/>
          </p:nvPr>
        </p:nvSpPr>
        <p:spPr/>
        <p:txBody>
          <a:bodyPr/>
          <a:lstStyle/>
          <a:p>
            <a:endParaRPr lang="hr-HR"/>
          </a:p>
        </p:txBody>
      </p:sp>
      <p:sp>
        <p:nvSpPr>
          <p:cNvPr id="5" name="Rezervirano mjesto broja slajda 4"/>
          <p:cNvSpPr>
            <a:spLocks noGrp="1"/>
          </p:cNvSpPr>
          <p:nvPr>
            <p:ph type="sldNum" sz="quarter" idx="12"/>
          </p:nvPr>
        </p:nvSpPr>
        <p:spPr/>
        <p:txBody>
          <a:bodyPr/>
          <a:lstStyle/>
          <a:p>
            <a:fld id="{09B65326-C97C-4A6E-8557-CD21D09B1650}" type="slidenum">
              <a:rPr lang="hr-HR" smtClean="0"/>
              <a:pPr/>
              <a:t>‹#›</a:t>
            </a:fld>
            <a:endParaRPr lang="hr-HR"/>
          </a:p>
        </p:txBody>
      </p:sp>
      <p:sp>
        <p:nvSpPr>
          <p:cNvPr id="2" name="Naslov 1"/>
          <p:cNvSpPr>
            <a:spLocks noGrp="1"/>
          </p:cNvSpPr>
          <p:nvPr>
            <p:ph type="title"/>
          </p:nvPr>
        </p:nvSpPr>
        <p:spPr/>
        <p:txBody>
          <a:bodyPr/>
          <a:lstStyle/>
          <a:p>
            <a:r>
              <a:rPr kumimoji="0" lang="hr-HR" smtClean="0"/>
              <a:t>Kliknite da biste uredili stil naslova matrice</a:t>
            </a:r>
            <a:endParaRPr kumimoji="0"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azno">
    <p:spTree>
      <p:nvGrpSpPr>
        <p:cNvPr id="1" name=""/>
        <p:cNvGrpSpPr/>
        <p:nvPr/>
      </p:nvGrpSpPr>
      <p:grpSpPr>
        <a:xfrm>
          <a:off x="0" y="0"/>
          <a:ext cx="0" cy="0"/>
          <a:chOff x="0" y="0"/>
          <a:chExt cx="0" cy="0"/>
        </a:xfrm>
      </p:grpSpPr>
      <p:sp>
        <p:nvSpPr>
          <p:cNvPr id="2" name="Rezervirano mjesto datuma 1"/>
          <p:cNvSpPr>
            <a:spLocks noGrp="1"/>
          </p:cNvSpPr>
          <p:nvPr>
            <p:ph type="dt" sz="half" idx="10"/>
          </p:nvPr>
        </p:nvSpPr>
        <p:spPr/>
        <p:txBody>
          <a:bodyPr/>
          <a:lstStyle/>
          <a:p>
            <a:fld id="{0BAEB065-14AD-448E-B30C-343C96386B5E}" type="datetimeFigureOut">
              <a:rPr lang="sr-Latn-CS" smtClean="0"/>
              <a:pPr/>
              <a:t>18.10.2015.</a:t>
            </a:fld>
            <a:endParaRPr lang="hr-HR"/>
          </a:p>
        </p:txBody>
      </p:sp>
      <p:sp>
        <p:nvSpPr>
          <p:cNvPr id="3" name="Rezervirano mjesto podnožja 2"/>
          <p:cNvSpPr>
            <a:spLocks noGrp="1"/>
          </p:cNvSpPr>
          <p:nvPr>
            <p:ph type="ftr" sz="quarter" idx="11"/>
          </p:nvPr>
        </p:nvSpPr>
        <p:spPr/>
        <p:txBody>
          <a:bodyPr/>
          <a:lstStyle/>
          <a:p>
            <a:endParaRPr lang="hr-HR"/>
          </a:p>
        </p:txBody>
      </p:sp>
      <p:sp>
        <p:nvSpPr>
          <p:cNvPr id="4" name="Rezervirano mjesto broja slajda 3"/>
          <p:cNvSpPr>
            <a:spLocks noGrp="1"/>
          </p:cNvSpPr>
          <p:nvPr>
            <p:ph type="sldNum" sz="quarter" idx="12"/>
          </p:nvPr>
        </p:nvSpPr>
        <p:spPr/>
        <p:txBody>
          <a:bodyPr/>
          <a:lstStyle/>
          <a:p>
            <a:fld id="{09B65326-C97C-4A6E-8557-CD21D09B1650}" type="slidenum">
              <a:rPr lang="hr-HR" smtClean="0"/>
              <a:pPr/>
              <a:t>‹#›</a:t>
            </a:fld>
            <a:endParaRPr lang="hr-H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Sadržaj s opisom">
    <p:spTree>
      <p:nvGrpSpPr>
        <p:cNvPr id="1" name=""/>
        <p:cNvGrpSpPr/>
        <p:nvPr/>
      </p:nvGrpSpPr>
      <p:grpSpPr>
        <a:xfrm>
          <a:off x="0" y="0"/>
          <a:ext cx="0" cy="0"/>
          <a:chOff x="0" y="0"/>
          <a:chExt cx="0" cy="0"/>
        </a:xfrm>
      </p:grpSpPr>
      <p:sp>
        <p:nvSpPr>
          <p:cNvPr id="29" name="Rezervirano mjesto sadržaja 28"/>
          <p:cNvSpPr>
            <a:spLocks noGrp="1"/>
          </p:cNvSpPr>
          <p:nvPr>
            <p:ph sz="quarter" idx="1"/>
          </p:nvPr>
        </p:nvSpPr>
        <p:spPr>
          <a:xfrm>
            <a:off x="457200" y="457200"/>
            <a:ext cx="6248400" cy="5715000"/>
          </a:xfrm>
        </p:spPr>
        <p:txBody>
          <a:bodyPr/>
          <a:lstStyle/>
          <a:p>
            <a:pPr lvl="0" eaLnBrk="1" latinLnBrk="0" hangingPunct="1"/>
            <a:r>
              <a:rPr lang="hr-HR" smtClean="0"/>
              <a:t>Kliknite da biste uredili stilove teksta matrice</a:t>
            </a:r>
          </a:p>
          <a:p>
            <a:pPr lvl="1" eaLnBrk="1" latinLnBrk="0" hangingPunct="1"/>
            <a:r>
              <a:rPr lang="hr-HR" smtClean="0"/>
              <a:t>Druga razina</a:t>
            </a:r>
          </a:p>
          <a:p>
            <a:pPr lvl="2" eaLnBrk="1" latinLnBrk="0" hangingPunct="1"/>
            <a:r>
              <a:rPr lang="hr-HR" smtClean="0"/>
              <a:t>Treća razina</a:t>
            </a:r>
          </a:p>
          <a:p>
            <a:pPr lvl="3" eaLnBrk="1" latinLnBrk="0" hangingPunct="1"/>
            <a:r>
              <a:rPr lang="hr-HR" smtClean="0"/>
              <a:t>Četvrta razina</a:t>
            </a:r>
          </a:p>
          <a:p>
            <a:pPr lvl="4" eaLnBrk="1" latinLnBrk="0" hangingPunct="1"/>
            <a:r>
              <a:rPr lang="hr-HR" smtClean="0"/>
              <a:t>Peta razina</a:t>
            </a:r>
            <a:endParaRPr kumimoji="0" lang="en-US"/>
          </a:p>
        </p:txBody>
      </p:sp>
      <p:sp>
        <p:nvSpPr>
          <p:cNvPr id="3" name="Rezervirano mjesto teksta 2"/>
          <p:cNvSpPr>
            <a:spLocks noGrp="1"/>
          </p:cNvSpPr>
          <p:nvPr>
            <p:ph type="body" idx="2"/>
          </p:nvPr>
        </p:nvSpPr>
        <p:spPr>
          <a:xfrm>
            <a:off x="6781800" y="1600200"/>
            <a:ext cx="1984248" cy="3733800"/>
          </a:xfrm>
        </p:spPr>
        <p:txBody>
          <a:bodyPr tIns="45720" bIns="45720" anchor="t" anchorCtr="0"/>
          <a:lstStyle>
            <a:lvl1pPr marL="0" indent="0">
              <a:lnSpc>
                <a:spcPct val="125000"/>
              </a:lnSpc>
              <a:spcAft>
                <a:spcPts val="1000"/>
              </a:spcAft>
              <a:buNone/>
              <a:defRPr sz="1600">
                <a:solidFill>
                  <a:schemeClr val="tx2"/>
                </a:solidFill>
              </a:defRPr>
            </a:lvl1pPr>
            <a:lvl2pPr>
              <a:buNone/>
              <a:defRPr sz="1200"/>
            </a:lvl2pPr>
            <a:lvl3pPr>
              <a:buNone/>
              <a:defRPr sz="1000"/>
            </a:lvl3pPr>
            <a:lvl4pPr>
              <a:buNone/>
              <a:defRPr sz="900"/>
            </a:lvl4pPr>
            <a:lvl5pPr>
              <a:buNone/>
              <a:defRPr sz="900"/>
            </a:lvl5pPr>
          </a:lstStyle>
          <a:p>
            <a:pPr lvl="0" eaLnBrk="1" latinLnBrk="0" hangingPunct="1"/>
            <a:r>
              <a:rPr kumimoji="0" lang="hr-HR" smtClean="0"/>
              <a:t>Kliknite da biste uredili stilove teksta matrice</a:t>
            </a:r>
          </a:p>
        </p:txBody>
      </p:sp>
      <p:sp>
        <p:nvSpPr>
          <p:cNvPr id="31" name="Naslov 30"/>
          <p:cNvSpPr>
            <a:spLocks noGrp="1"/>
          </p:cNvSpPr>
          <p:nvPr>
            <p:ph type="title"/>
          </p:nvPr>
        </p:nvSpPr>
        <p:spPr>
          <a:xfrm>
            <a:off x="6781800" y="457200"/>
            <a:ext cx="19812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hr-HR" smtClean="0"/>
              <a:t>Kliknite da biste uredili stil naslova matrice</a:t>
            </a:r>
            <a:endParaRPr kumimoji="0" lang="en-US"/>
          </a:p>
        </p:txBody>
      </p:sp>
      <p:sp>
        <p:nvSpPr>
          <p:cNvPr id="8" name="Rezervirano mjesto datuma 7"/>
          <p:cNvSpPr>
            <a:spLocks noGrp="1"/>
          </p:cNvSpPr>
          <p:nvPr>
            <p:ph type="dt" sz="half" idx="14"/>
          </p:nvPr>
        </p:nvSpPr>
        <p:spPr/>
        <p:txBody>
          <a:bodyPr/>
          <a:lstStyle/>
          <a:p>
            <a:fld id="{0BAEB065-14AD-448E-B30C-343C96386B5E}" type="datetimeFigureOut">
              <a:rPr lang="sr-Latn-CS" smtClean="0"/>
              <a:pPr/>
              <a:t>18.10.2015.</a:t>
            </a:fld>
            <a:endParaRPr lang="hr-HR"/>
          </a:p>
        </p:txBody>
      </p:sp>
      <p:sp>
        <p:nvSpPr>
          <p:cNvPr id="9" name="Rezervirano mjesto broja slajda 8"/>
          <p:cNvSpPr>
            <a:spLocks noGrp="1"/>
          </p:cNvSpPr>
          <p:nvPr>
            <p:ph type="sldNum" sz="quarter" idx="15"/>
          </p:nvPr>
        </p:nvSpPr>
        <p:spPr/>
        <p:txBody>
          <a:bodyPr/>
          <a:lstStyle/>
          <a:p>
            <a:fld id="{09B65326-C97C-4A6E-8557-CD21D09B1650}" type="slidenum">
              <a:rPr lang="hr-HR" smtClean="0"/>
              <a:pPr/>
              <a:t>‹#›</a:t>
            </a:fld>
            <a:endParaRPr lang="hr-HR"/>
          </a:p>
        </p:txBody>
      </p:sp>
      <p:sp>
        <p:nvSpPr>
          <p:cNvPr id="10" name="Rezervirano mjesto podnožja 9"/>
          <p:cNvSpPr>
            <a:spLocks noGrp="1"/>
          </p:cNvSpPr>
          <p:nvPr>
            <p:ph type="ftr" sz="quarter" idx="16"/>
          </p:nvPr>
        </p:nvSpPr>
        <p:spPr/>
        <p:txBody>
          <a:bodyPr/>
          <a:lstStyle/>
          <a:p>
            <a:endParaRPr lang="hr-H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Slika s opisom">
    <p:spTree>
      <p:nvGrpSpPr>
        <p:cNvPr id="1" name=""/>
        <p:cNvGrpSpPr/>
        <p:nvPr/>
      </p:nvGrpSpPr>
      <p:grpSpPr>
        <a:xfrm>
          <a:off x="0" y="0"/>
          <a:ext cx="0" cy="0"/>
          <a:chOff x="0" y="0"/>
          <a:chExt cx="0" cy="0"/>
        </a:xfrm>
      </p:grpSpPr>
      <p:sp>
        <p:nvSpPr>
          <p:cNvPr id="2" name="Naslov 1"/>
          <p:cNvSpPr>
            <a:spLocks noGrp="1"/>
          </p:cNvSpPr>
          <p:nvPr>
            <p:ph type="title"/>
          </p:nvPr>
        </p:nvSpPr>
        <p:spPr>
          <a:xfrm>
            <a:off x="6629400" y="457200"/>
            <a:ext cx="2057400" cy="1066800"/>
          </a:xfrm>
        </p:spPr>
        <p:txBody>
          <a:bodyPr lIns="91440" tIns="91440" anchor="b" anchorCtr="0"/>
          <a:lstStyle>
            <a:lvl1pPr algn="l">
              <a:buNone/>
              <a:defRPr sz="1800" b="1" spc="-50" baseline="0">
                <a:ln w="3175">
                  <a:noFill/>
                </a:ln>
                <a:solidFill>
                  <a:schemeClr val="tx2"/>
                </a:solidFill>
                <a:effectLst/>
                <a:latin typeface="+mn-lt"/>
                <a:ea typeface="+mn-ea"/>
                <a:cs typeface="+mn-cs"/>
              </a:defRPr>
            </a:lvl1pPr>
          </a:lstStyle>
          <a:p>
            <a:r>
              <a:rPr kumimoji="0" lang="hr-HR" smtClean="0"/>
              <a:t>Kliknite da biste uredili stil naslova matrice</a:t>
            </a:r>
            <a:endParaRPr kumimoji="0" lang="en-US"/>
          </a:p>
        </p:txBody>
      </p:sp>
      <p:sp>
        <p:nvSpPr>
          <p:cNvPr id="3" name="Rezervirano mjesto slike 2"/>
          <p:cNvSpPr>
            <a:spLocks noGrp="1"/>
          </p:cNvSpPr>
          <p:nvPr>
            <p:ph type="pic" idx="1"/>
          </p:nvPr>
        </p:nvSpPr>
        <p:spPr>
          <a:xfrm>
            <a:off x="457200" y="457200"/>
            <a:ext cx="6019800" cy="5562600"/>
          </a:xfrm>
          <a:solidFill>
            <a:schemeClr val="tx2">
              <a:tint val="40000"/>
            </a:schemeClr>
          </a:solidFill>
          <a:effectLst>
            <a:outerShdw blurRad="88900" sx="103000" sy="103000" algn="ctr" rotWithShape="0">
              <a:prstClr val="black">
                <a:alpha val="32000"/>
              </a:prstClr>
            </a:outerShdw>
            <a:softEdge rad="127000"/>
          </a:effectLst>
        </p:spPr>
        <p:txBody>
          <a:bodyPr/>
          <a:lstStyle>
            <a:lvl1pPr marL="0" indent="0">
              <a:buNone/>
              <a:defRPr sz="3200">
                <a:solidFill>
                  <a:schemeClr val="bg1"/>
                </a:solidFill>
              </a:defRPr>
            </a:lvl1pPr>
          </a:lstStyle>
          <a:p>
            <a:r>
              <a:rPr kumimoji="0" lang="hr-HR" smtClean="0"/>
              <a:t>Pritisnite ikonu za dodavanje slike</a:t>
            </a:r>
            <a:endParaRPr kumimoji="0" lang="en-US"/>
          </a:p>
        </p:txBody>
      </p:sp>
      <p:sp>
        <p:nvSpPr>
          <p:cNvPr id="4" name="Rezervirano mjesto teksta 3"/>
          <p:cNvSpPr>
            <a:spLocks noGrp="1"/>
          </p:cNvSpPr>
          <p:nvPr>
            <p:ph type="body" sz="half" idx="2"/>
          </p:nvPr>
        </p:nvSpPr>
        <p:spPr>
          <a:xfrm>
            <a:off x="6629400" y="1600200"/>
            <a:ext cx="2057400" cy="4419600"/>
          </a:xfrm>
        </p:spPr>
        <p:txBody>
          <a:bodyPr anchor="t" anchorCtr="0"/>
          <a:lstStyle>
            <a:lvl1pPr marL="0" indent="0">
              <a:lnSpc>
                <a:spcPct val="125000"/>
              </a:lnSpc>
              <a:spcAft>
                <a:spcPts val="1000"/>
              </a:spcAft>
              <a:buFontTx/>
              <a:buNone/>
              <a:defRPr sz="1600" b="0">
                <a:solidFill>
                  <a:schemeClr val="tx2"/>
                </a:solidFill>
              </a:defRPr>
            </a:lvl1pPr>
            <a:lvl2pPr>
              <a:defRPr sz="1200"/>
            </a:lvl2pPr>
            <a:lvl3pPr>
              <a:defRPr sz="1000"/>
            </a:lvl3pPr>
            <a:lvl4pPr>
              <a:defRPr sz="900"/>
            </a:lvl4pPr>
            <a:lvl5pPr>
              <a:defRPr sz="900"/>
            </a:lvl5pPr>
          </a:lstStyle>
          <a:p>
            <a:pPr lvl="0" eaLnBrk="1" latinLnBrk="0" hangingPunct="1"/>
            <a:r>
              <a:rPr kumimoji="0" lang="hr-HR" smtClean="0"/>
              <a:t>Kliknite da biste uredili stilove teksta matrice</a:t>
            </a:r>
          </a:p>
        </p:txBody>
      </p:sp>
      <p:sp>
        <p:nvSpPr>
          <p:cNvPr id="8" name="Rezervirano mjesto datuma 7"/>
          <p:cNvSpPr>
            <a:spLocks noGrp="1"/>
          </p:cNvSpPr>
          <p:nvPr>
            <p:ph type="dt" sz="half" idx="10"/>
          </p:nvPr>
        </p:nvSpPr>
        <p:spPr/>
        <p:txBody>
          <a:bodyPr/>
          <a:lstStyle/>
          <a:p>
            <a:fld id="{0BAEB065-14AD-448E-B30C-343C96386B5E}" type="datetimeFigureOut">
              <a:rPr lang="sr-Latn-CS" smtClean="0"/>
              <a:pPr/>
              <a:t>18.10.2015.</a:t>
            </a:fld>
            <a:endParaRPr lang="hr-HR"/>
          </a:p>
        </p:txBody>
      </p:sp>
      <p:sp>
        <p:nvSpPr>
          <p:cNvPr id="9" name="Rezervirano mjesto broja slajda 8"/>
          <p:cNvSpPr>
            <a:spLocks noGrp="1"/>
          </p:cNvSpPr>
          <p:nvPr>
            <p:ph type="sldNum" sz="quarter" idx="11"/>
          </p:nvPr>
        </p:nvSpPr>
        <p:spPr/>
        <p:txBody>
          <a:bodyPr/>
          <a:lstStyle/>
          <a:p>
            <a:fld id="{09B65326-C97C-4A6E-8557-CD21D09B1650}" type="slidenum">
              <a:rPr lang="hr-HR" smtClean="0"/>
              <a:pPr/>
              <a:t>‹#›</a:t>
            </a:fld>
            <a:endParaRPr lang="hr-HR"/>
          </a:p>
        </p:txBody>
      </p:sp>
      <p:sp>
        <p:nvSpPr>
          <p:cNvPr id="10" name="Rezervirano mjesto podnožja 9"/>
          <p:cNvSpPr>
            <a:spLocks noGrp="1"/>
          </p:cNvSpPr>
          <p:nvPr>
            <p:ph type="ftr" sz="quarter" idx="12"/>
          </p:nvPr>
        </p:nvSpPr>
        <p:spPr/>
        <p:txBody>
          <a:bodyPr/>
          <a:lstStyle/>
          <a:p>
            <a:endParaRPr lang="hr-H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9" name="Rezervirano mjesto teksta 8"/>
          <p:cNvSpPr>
            <a:spLocks noGrp="1"/>
          </p:cNvSpPr>
          <p:nvPr>
            <p:ph type="body" idx="1"/>
          </p:nvPr>
        </p:nvSpPr>
        <p:spPr>
          <a:xfrm>
            <a:off x="457200" y="1447800"/>
            <a:ext cx="8229600" cy="4678363"/>
          </a:xfrm>
          <a:prstGeom prst="rect">
            <a:avLst/>
          </a:prstGeom>
        </p:spPr>
        <p:txBody>
          <a:bodyPr vert="horz">
            <a:normAutofit/>
          </a:bodyPr>
          <a:lstStyle/>
          <a:p>
            <a:pPr lvl="0" eaLnBrk="1" latinLnBrk="0" hangingPunct="1"/>
            <a:r>
              <a:rPr kumimoji="0" lang="hr-HR" smtClean="0"/>
              <a:t>Kliknite da biste uredili stilove teksta matrice</a:t>
            </a:r>
          </a:p>
          <a:p>
            <a:pPr lvl="1" eaLnBrk="1" latinLnBrk="0" hangingPunct="1"/>
            <a:r>
              <a:rPr kumimoji="0" lang="hr-HR" smtClean="0"/>
              <a:t>Druga razina</a:t>
            </a:r>
          </a:p>
          <a:p>
            <a:pPr lvl="2" eaLnBrk="1" latinLnBrk="0" hangingPunct="1"/>
            <a:r>
              <a:rPr kumimoji="0" lang="hr-HR" smtClean="0"/>
              <a:t>Treća razina</a:t>
            </a:r>
          </a:p>
          <a:p>
            <a:pPr lvl="3" eaLnBrk="1" latinLnBrk="0" hangingPunct="1"/>
            <a:r>
              <a:rPr kumimoji="0" lang="hr-HR" smtClean="0"/>
              <a:t>Četvrta razina</a:t>
            </a:r>
          </a:p>
          <a:p>
            <a:pPr lvl="4" eaLnBrk="1" latinLnBrk="0" hangingPunct="1"/>
            <a:r>
              <a:rPr kumimoji="0" lang="hr-HR" smtClean="0"/>
              <a:t>Peta razina</a:t>
            </a:r>
            <a:endParaRPr kumimoji="0" lang="en-US"/>
          </a:p>
        </p:txBody>
      </p:sp>
      <p:sp>
        <p:nvSpPr>
          <p:cNvPr id="24" name="Rezervirano mjesto datuma 23"/>
          <p:cNvSpPr>
            <a:spLocks noGrp="1"/>
          </p:cNvSpPr>
          <p:nvPr>
            <p:ph type="dt" sz="half" idx="2"/>
          </p:nvPr>
        </p:nvSpPr>
        <p:spPr>
          <a:xfrm>
            <a:off x="5791200" y="6203667"/>
            <a:ext cx="2590800" cy="384048"/>
          </a:xfrm>
          <a:prstGeom prst="rect">
            <a:avLst/>
          </a:prstGeom>
        </p:spPr>
        <p:txBody>
          <a:bodyPr vert="horz" anchor="ctr" anchorCtr="0"/>
          <a:lstStyle>
            <a:lvl1pPr algn="l" eaLnBrk="1" latinLnBrk="0" hangingPunct="1">
              <a:defRPr kumimoji="0" sz="1200">
                <a:solidFill>
                  <a:schemeClr val="tx2"/>
                </a:solidFill>
              </a:defRPr>
            </a:lvl1pPr>
          </a:lstStyle>
          <a:p>
            <a:fld id="{0BAEB065-14AD-448E-B30C-343C96386B5E}" type="datetimeFigureOut">
              <a:rPr lang="sr-Latn-CS" smtClean="0"/>
              <a:pPr/>
              <a:t>18.10.2015.</a:t>
            </a:fld>
            <a:endParaRPr lang="hr-HR"/>
          </a:p>
        </p:txBody>
      </p:sp>
      <p:sp>
        <p:nvSpPr>
          <p:cNvPr id="10" name="Rezervirano mjesto podnožja 9"/>
          <p:cNvSpPr>
            <a:spLocks noGrp="1"/>
          </p:cNvSpPr>
          <p:nvPr>
            <p:ph type="ftr" sz="quarter" idx="3"/>
          </p:nvPr>
        </p:nvSpPr>
        <p:spPr>
          <a:xfrm>
            <a:off x="2133600" y="6203667"/>
            <a:ext cx="3581400" cy="384048"/>
          </a:xfrm>
          <a:prstGeom prst="rect">
            <a:avLst/>
          </a:prstGeom>
        </p:spPr>
        <p:txBody>
          <a:bodyPr vert="horz" anchor="ctr" anchorCtr="0"/>
          <a:lstStyle>
            <a:lvl1pPr algn="r" eaLnBrk="1" latinLnBrk="0" hangingPunct="1">
              <a:defRPr kumimoji="0" sz="1200">
                <a:solidFill>
                  <a:schemeClr val="tx2"/>
                </a:solidFill>
              </a:defRPr>
            </a:lvl1pPr>
          </a:lstStyle>
          <a:p>
            <a:endParaRPr lang="hr-HR"/>
          </a:p>
        </p:txBody>
      </p:sp>
      <p:sp>
        <p:nvSpPr>
          <p:cNvPr id="22" name="Rezervirano mjesto broja slajda 21"/>
          <p:cNvSpPr>
            <a:spLocks noGrp="1"/>
          </p:cNvSpPr>
          <p:nvPr>
            <p:ph type="sldNum" sz="quarter" idx="4"/>
          </p:nvPr>
        </p:nvSpPr>
        <p:spPr>
          <a:xfrm>
            <a:off x="8410575" y="6181531"/>
            <a:ext cx="609600" cy="457200"/>
          </a:xfrm>
          <a:prstGeom prst="rect">
            <a:avLst/>
          </a:prstGeom>
          <a:noFill/>
        </p:spPr>
        <p:txBody>
          <a:bodyPr vert="horz" lIns="0" tIns="0" rIns="0" bIns="0" anchor="ctr" anchorCtr="0">
            <a:noAutofit/>
          </a:bodyPr>
          <a:lstStyle>
            <a:lvl1pPr algn="ctr" eaLnBrk="1" latinLnBrk="0" hangingPunct="1">
              <a:defRPr kumimoji="0" sz="1600" baseline="0">
                <a:solidFill>
                  <a:schemeClr val="tx2"/>
                </a:solidFill>
              </a:defRPr>
            </a:lvl1pPr>
          </a:lstStyle>
          <a:p>
            <a:fld id="{09B65326-C97C-4A6E-8557-CD21D09B1650}" type="slidenum">
              <a:rPr lang="hr-HR" smtClean="0"/>
              <a:pPr/>
              <a:t>‹#›</a:t>
            </a:fld>
            <a:endParaRPr lang="hr-HR"/>
          </a:p>
        </p:txBody>
      </p:sp>
      <p:sp>
        <p:nvSpPr>
          <p:cNvPr id="5" name="Rezervirano mjesto naslova 4"/>
          <p:cNvSpPr>
            <a:spLocks noGrp="1"/>
          </p:cNvSpPr>
          <p:nvPr>
            <p:ph type="title"/>
          </p:nvPr>
        </p:nvSpPr>
        <p:spPr>
          <a:xfrm>
            <a:off x="457200" y="152400"/>
            <a:ext cx="8229600" cy="1219200"/>
          </a:xfrm>
          <a:prstGeom prst="rect">
            <a:avLst/>
          </a:prstGeom>
          <a:ln w="6350" cap="rnd">
            <a:noFill/>
          </a:ln>
        </p:spPr>
        <p:txBody>
          <a:bodyPr vert="horz" anchor="b" anchorCtr="0">
            <a:normAutofit/>
          </a:bodyPr>
          <a:lstStyle/>
          <a:p>
            <a:r>
              <a:rPr kumimoji="0" lang="hr-HR" smtClean="0"/>
              <a:t>Kliknite da biste uredili stil naslova matrice</a:t>
            </a:r>
            <a:endParaRPr kumimoji="0" lang="en-US"/>
          </a:p>
        </p:txBody>
      </p:sp>
    </p:spTree>
  </p:cSld>
  <p:clrMap bg1="dk1" tx1="lt1" bg2="dk2" tx2="lt2" accent1="accent1" accent2="accent2" accent3="accent3" accent4="accent4" accent5="accent5" accent6="accent6" hlink="hlink" folHlink="folHlink"/>
  <p:sldLayoutIdLst>
    <p:sldLayoutId id="2147483853" r:id="rId1"/>
    <p:sldLayoutId id="2147483854" r:id="rId2"/>
    <p:sldLayoutId id="2147483855" r:id="rId3"/>
    <p:sldLayoutId id="2147483856" r:id="rId4"/>
    <p:sldLayoutId id="2147483857" r:id="rId5"/>
    <p:sldLayoutId id="2147483858" r:id="rId6"/>
    <p:sldLayoutId id="2147483859" r:id="rId7"/>
    <p:sldLayoutId id="2147483860" r:id="rId8"/>
    <p:sldLayoutId id="2147483861" r:id="rId9"/>
    <p:sldLayoutId id="2147483862" r:id="rId10"/>
    <p:sldLayoutId id="2147483863" r:id="rId11"/>
  </p:sldLayoutIdLst>
  <p:txStyles>
    <p:titleStyle>
      <a:lvl1pPr algn="l" rtl="0" eaLnBrk="1" latinLnBrk="0" hangingPunct="1">
        <a:spcBef>
          <a:spcPct val="0"/>
        </a:spcBef>
        <a:buNone/>
        <a:defRPr kumimoji="0" lang="en-US" sz="4200" b="0" kern="1200" spc="-100" baseline="0" dirty="0">
          <a:ln w="3200">
            <a:solidFill>
              <a:schemeClr val="bg2">
                <a:shade val="75000"/>
                <a:alpha val="25000"/>
              </a:schemeClr>
            </a:solidFill>
            <a:prstDash val="solid"/>
            <a:round/>
          </a:ln>
          <a:solidFill>
            <a:srgbClr val="F9F9F9"/>
          </a:solidFill>
          <a:effectLst>
            <a:innerShdw blurRad="50800" dist="25400" dir="13500000">
              <a:prstClr val="black">
                <a:alpha val="70000"/>
              </a:prstClr>
            </a:innerShdw>
          </a:effectLst>
          <a:latin typeface="+mj-lt"/>
          <a:ea typeface="+mj-ea"/>
          <a:cs typeface="+mj-cs"/>
        </a:defRPr>
      </a:lvl1pPr>
    </p:titleStyle>
    <p:bodyStyle>
      <a:lvl1pPr marL="274320" indent="-274320" algn="l" rtl="0" eaLnBrk="1" latinLnBrk="0" hangingPunct="1">
        <a:spcBef>
          <a:spcPts val="600"/>
        </a:spcBef>
        <a:buClr>
          <a:schemeClr val="accent2"/>
        </a:buClr>
        <a:buSzPct val="85000"/>
        <a:buFont typeface="Wingdings 2"/>
        <a:buChar char=""/>
        <a:defRPr kumimoji="0" sz="2600" kern="1200">
          <a:solidFill>
            <a:schemeClr val="tx1"/>
          </a:solidFill>
          <a:latin typeface="+mn-lt"/>
          <a:ea typeface="+mn-ea"/>
          <a:cs typeface="+mn-cs"/>
        </a:defRPr>
      </a:lvl1pPr>
      <a:lvl2pPr marL="640080" indent="-274320" algn="l" rtl="0" eaLnBrk="1" latinLnBrk="0" hangingPunct="1">
        <a:spcBef>
          <a:spcPts val="300"/>
        </a:spcBef>
        <a:buClr>
          <a:schemeClr val="accent2">
            <a:shade val="75000"/>
          </a:schemeClr>
        </a:buClr>
        <a:buSzPct val="85000"/>
        <a:buFont typeface="Wingdings 2"/>
        <a:buChar char=""/>
        <a:defRPr kumimoji="0" sz="2400" kern="1200">
          <a:solidFill>
            <a:schemeClr val="tx2"/>
          </a:solidFill>
          <a:latin typeface="+mn-lt"/>
          <a:ea typeface="+mn-ea"/>
          <a:cs typeface="+mn-cs"/>
        </a:defRPr>
      </a:lvl2pPr>
      <a:lvl3pPr marL="1005840" indent="-228600" algn="l" rtl="0" eaLnBrk="1" latinLnBrk="0" hangingPunct="1">
        <a:spcBef>
          <a:spcPts val="300"/>
        </a:spcBef>
        <a:buClr>
          <a:schemeClr val="accent2">
            <a:shade val="50000"/>
          </a:schemeClr>
        </a:buClr>
        <a:buSzPct val="85000"/>
        <a:buFont typeface="Wingdings 2"/>
        <a:buChar char=""/>
        <a:defRPr kumimoji="0" sz="2100" kern="1200">
          <a:solidFill>
            <a:schemeClr val="tx1"/>
          </a:solidFill>
          <a:latin typeface="+mn-lt"/>
          <a:ea typeface="+mn-ea"/>
          <a:cs typeface="+mn-cs"/>
        </a:defRPr>
      </a:lvl3pPr>
      <a:lvl4pPr marL="1280160" indent="-228600" algn="l" rtl="0" eaLnBrk="1" latinLnBrk="0" hangingPunct="1">
        <a:spcBef>
          <a:spcPts val="300"/>
        </a:spcBef>
        <a:buClr>
          <a:schemeClr val="accent2">
            <a:shade val="75000"/>
          </a:schemeClr>
        </a:buClr>
        <a:buSzPct val="85000"/>
        <a:buFont typeface="Wingdings 2" pitchFamily="18" charset="2"/>
        <a:buChar char=""/>
        <a:defRPr kumimoji="0" sz="1900" kern="1200">
          <a:solidFill>
            <a:schemeClr val="tx1"/>
          </a:solidFill>
          <a:latin typeface="+mn-lt"/>
          <a:ea typeface="+mn-ea"/>
          <a:cs typeface="+mn-cs"/>
        </a:defRPr>
      </a:lvl4pPr>
      <a:lvl5pPr marL="1554480" indent="-228600" algn="l" rtl="0" eaLnBrk="1" latinLnBrk="0" hangingPunct="1">
        <a:spcBef>
          <a:spcPts val="340"/>
        </a:spcBef>
        <a:buClr>
          <a:schemeClr val="accent2">
            <a:shade val="75000"/>
          </a:schemeClr>
        </a:buClr>
        <a:buSzPct val="85000"/>
        <a:buFont typeface="Wingdings 2" pitchFamily="18" charset="2"/>
        <a:buChar char=""/>
        <a:defRPr kumimoji="0" sz="1600" kern="1200">
          <a:solidFill>
            <a:schemeClr val="tx1"/>
          </a:solidFill>
          <a:latin typeface="+mn-lt"/>
          <a:ea typeface="+mn-ea"/>
          <a:cs typeface="+mn-cs"/>
        </a:defRPr>
      </a:lvl5pPr>
      <a:lvl6pPr marL="1828800" indent="-228600" algn="l" rtl="0" eaLnBrk="1" latinLnBrk="0" hangingPunct="1">
        <a:spcBef>
          <a:spcPts val="340"/>
        </a:spcBef>
        <a:buClr>
          <a:schemeClr val="accent2">
            <a:shade val="75000"/>
          </a:schemeClr>
        </a:buClr>
        <a:buSzPct val="85000"/>
        <a:buFont typeface="Wingdings 2" pitchFamily="18" charset="2"/>
        <a:buChar char="?"/>
        <a:defRPr kumimoji="0" sz="1700" kern="1200">
          <a:solidFill>
            <a:schemeClr val="tx1"/>
          </a:solidFill>
          <a:latin typeface="+mn-lt"/>
          <a:ea typeface="+mn-ea"/>
          <a:cs typeface="+mn-cs"/>
        </a:defRPr>
      </a:lvl6pPr>
      <a:lvl7pPr marL="2011680" indent="-182880" algn="l" rtl="0" eaLnBrk="1" latinLnBrk="0" hangingPunct="1">
        <a:spcBef>
          <a:spcPts val="340"/>
        </a:spcBef>
        <a:buClr>
          <a:schemeClr val="accent2">
            <a:shade val="75000"/>
          </a:schemeClr>
        </a:buClr>
        <a:buSzPct val="85000"/>
        <a:buFont typeface="Wingdings 2" pitchFamily="18" charset="2"/>
        <a:buChar char="?"/>
        <a:defRPr kumimoji="0" sz="1600" kern="1200" baseline="0">
          <a:solidFill>
            <a:schemeClr val="tx1"/>
          </a:solidFill>
          <a:latin typeface="+mn-lt"/>
          <a:ea typeface="+mn-ea"/>
          <a:cs typeface="+mn-cs"/>
        </a:defRPr>
      </a:lvl7pPr>
      <a:lvl8pPr marL="228600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8pPr>
      <a:lvl9pPr marL="2560320" indent="-182880" algn="l" rtl="0" eaLnBrk="1" latinLnBrk="0" hangingPunct="1">
        <a:spcBef>
          <a:spcPts val="340"/>
        </a:spcBef>
        <a:buClr>
          <a:schemeClr val="accent2">
            <a:shade val="75000"/>
          </a:schemeClr>
        </a:buClr>
        <a:buSzPct val="85000"/>
        <a:buFont typeface="Wingdings 2" pitchFamily="18" charset="2"/>
        <a:buChar char="?"/>
        <a:defRPr kumimoji="0" sz="1500" kern="120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5.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image" Target="../media/image19.jpeg"/><Relationship Id="rId1" Type="http://schemas.openxmlformats.org/officeDocument/2006/relationships/slideLayout" Target="../slideLayouts/slideLayout4.xml"/></Relationships>
</file>

<file path=ppt/slides/_rels/slide31.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image" Target="../media/image21.jpe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24.jpeg"/><Relationship Id="rId1" Type="http://schemas.openxmlformats.org/officeDocument/2006/relationships/slideLayout" Target="../slideLayouts/slideLayout4.xml"/></Relationships>
</file>

<file path=ppt/slides/_rels/slide35.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37.xml.rels><?xml version="1.0" encoding="UTF-8" standalone="yes"?>
<Relationships xmlns="http://schemas.openxmlformats.org/package/2006/relationships"><Relationship Id="rId2" Type="http://schemas.openxmlformats.org/officeDocument/2006/relationships/image" Target="../media/image29.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41.xml.rels><?xml version="1.0" encoding="UTF-8" standalone="yes"?>
<Relationships xmlns="http://schemas.openxmlformats.org/package/2006/relationships"><Relationship Id="rId2" Type="http://schemas.openxmlformats.org/officeDocument/2006/relationships/image" Target="../media/image30.jpeg"/><Relationship Id="rId1" Type="http://schemas.openxmlformats.org/officeDocument/2006/relationships/slideLayout" Target="../slideLayouts/slideLayout8.xml"/></Relationships>
</file>

<file path=ppt/slides/_rels/slide42.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5.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9.xml"/></Relationships>
</file>

<file path=ppt/slides/_rels/slide51.xml.rels><?xml version="1.0" encoding="UTF-8" standalone="yes"?>
<Relationships xmlns="http://schemas.openxmlformats.org/package/2006/relationships"><Relationship Id="rId2" Type="http://schemas.openxmlformats.org/officeDocument/2006/relationships/image" Target="../media/image34.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8.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56.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image" Target="../media/image40.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4.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49.jpeg"/><Relationship Id="rId2" Type="http://schemas.openxmlformats.org/officeDocument/2006/relationships/image" Target="../media/image48.jpeg"/><Relationship Id="rId1" Type="http://schemas.openxmlformats.org/officeDocument/2006/relationships/slideLayout" Target="../slideLayouts/slideLayout4.xml"/></Relationships>
</file>

<file path=ppt/slides/_rels/slide7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eg"/><Relationship Id="rId1" Type="http://schemas.openxmlformats.org/officeDocument/2006/relationships/slideLayout" Target="../slideLayouts/slideLayout4.xml"/></Relationships>
</file>

<file path=ppt/slides/_rels/slide75.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4.xml"/></Relationships>
</file>

<file path=ppt/slides/_rels/slide7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9.xml"/></Relationships>
</file>

<file path=ppt/slides/_rels/slide77.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61.jpe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3" Type="http://schemas.openxmlformats.org/officeDocument/2006/relationships/image" Target="../media/image63.jpeg"/><Relationship Id="rId2" Type="http://schemas.openxmlformats.org/officeDocument/2006/relationships/image" Target="../media/image62.jpeg"/><Relationship Id="rId1" Type="http://schemas.openxmlformats.org/officeDocument/2006/relationships/slideLayout" Target="../slideLayouts/slideLayout4.xml"/></Relationships>
</file>

<file path=ppt/slides/_rels/slide89.xml.rels><?xml version="1.0" encoding="UTF-8" standalone="yes"?>
<Relationships xmlns="http://schemas.openxmlformats.org/package/2006/relationships"><Relationship Id="rId3" Type="http://schemas.openxmlformats.org/officeDocument/2006/relationships/image" Target="../media/image65.jpeg"/><Relationship Id="rId2" Type="http://schemas.openxmlformats.org/officeDocument/2006/relationships/image" Target="../media/image64.jpeg"/><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66.jpeg"/><Relationship Id="rId1" Type="http://schemas.openxmlformats.org/officeDocument/2006/relationships/slideLayout" Target="../slideLayouts/slideLayout8.xml"/></Relationships>
</file>

<file path=ppt/slides/_rels/slide91.xml.rels><?xml version="1.0" encoding="UTF-8" standalone="yes"?>
<Relationships xmlns="http://schemas.openxmlformats.org/package/2006/relationships"><Relationship Id="rId2" Type="http://schemas.openxmlformats.org/officeDocument/2006/relationships/image" Target="../media/image67.jpe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4.xml"/></Relationships>
</file>

<file path=ppt/slides/_rels/slide93.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8.xml"/></Relationships>
</file>

<file path=ppt/slides/_rels/slide94.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8.xml"/></Relationships>
</file>

<file path=ppt/slides/_rels/slide95.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74.jpeg"/><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97.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571480"/>
            <a:ext cx="7854696" cy="5715040"/>
          </a:xfrm>
        </p:spPr>
        <p:txBody>
          <a:bodyPr>
            <a:normAutofit/>
          </a:bodyPr>
          <a:lstStyle/>
          <a:p>
            <a:pPr algn="ctr"/>
            <a:r>
              <a:rPr lang="hr-HR" sz="3600" dirty="0" smtClean="0">
                <a:solidFill>
                  <a:schemeClr val="accent3"/>
                </a:solidFill>
                <a:effectLst>
                  <a:outerShdw blurRad="38100" dist="38100" dir="2700000" algn="tl">
                    <a:srgbClr val="000000">
                      <a:alpha val="43137"/>
                    </a:srgbClr>
                  </a:outerShdw>
                </a:effectLst>
                <a:latin typeface="Harlow Solid Italic" pitchFamily="82" charset="0"/>
              </a:rPr>
              <a:t>Školski  časopis</a:t>
            </a:r>
          </a:p>
          <a:p>
            <a:pPr algn="ctr"/>
            <a:endParaRPr lang="hr-HR" sz="7200" dirty="0" smtClean="0">
              <a:solidFill>
                <a:schemeClr val="accent3"/>
              </a:solidFill>
              <a:effectLst>
                <a:outerShdw blurRad="38100" dist="38100" dir="2700000" algn="tl">
                  <a:srgbClr val="000000">
                    <a:alpha val="43137"/>
                  </a:srgbClr>
                </a:outerShdw>
              </a:effectLst>
              <a:latin typeface="Harlow Solid Italic" pitchFamily="82" charset="0"/>
            </a:endParaRPr>
          </a:p>
          <a:p>
            <a:pPr algn="ctr"/>
            <a:r>
              <a:rPr lang="hr-HR" sz="7200" dirty="0" smtClean="0">
                <a:solidFill>
                  <a:schemeClr val="accent3"/>
                </a:solidFill>
                <a:effectLst>
                  <a:outerShdw blurRad="38100" dist="38100" dir="2700000" algn="tl">
                    <a:srgbClr val="000000">
                      <a:alpha val="43137"/>
                    </a:srgbClr>
                  </a:outerShdw>
                </a:effectLst>
                <a:latin typeface="Harlow Solid Italic" pitchFamily="82" charset="0"/>
              </a:rPr>
              <a:t>B i s t r i n a</a:t>
            </a:r>
            <a:r>
              <a:rPr lang="hr-HR" sz="7200" dirty="0" smtClean="0">
                <a:solidFill>
                  <a:schemeClr val="accent3"/>
                </a:solidFill>
                <a:effectLst>
                  <a:outerShdw blurRad="38100" dist="38100" dir="2700000" algn="tl">
                    <a:srgbClr val="000000">
                      <a:alpha val="43137"/>
                    </a:srgbClr>
                  </a:outerShdw>
                </a:effectLst>
                <a:latin typeface="Jokerman" pitchFamily="82" charset="0"/>
              </a:rPr>
              <a:t> </a:t>
            </a:r>
          </a:p>
          <a:p>
            <a:pPr algn="ctr"/>
            <a:endParaRPr lang="hr-HR" sz="3600" dirty="0" smtClean="0">
              <a:solidFill>
                <a:schemeClr val="accent3"/>
              </a:solidFill>
              <a:effectLst>
                <a:outerShdw blurRad="38100" dist="38100" dir="2700000" algn="tl">
                  <a:srgbClr val="000000">
                    <a:alpha val="43137"/>
                  </a:srgbClr>
                </a:outerShdw>
              </a:effectLst>
              <a:latin typeface="Harlow Solid Italic" pitchFamily="82" charset="0"/>
            </a:endParaRPr>
          </a:p>
          <a:p>
            <a:pPr algn="ctr"/>
            <a:r>
              <a:rPr lang="hr-HR" sz="3600" dirty="0" smtClean="0">
                <a:solidFill>
                  <a:schemeClr val="accent3"/>
                </a:solidFill>
                <a:effectLst>
                  <a:outerShdw blurRad="38100" dist="38100" dir="2700000" algn="tl">
                    <a:srgbClr val="000000">
                      <a:alpha val="43137"/>
                    </a:srgbClr>
                  </a:outerShdw>
                </a:effectLst>
                <a:latin typeface="Harlow Solid Italic" pitchFamily="82" charset="0"/>
              </a:rPr>
              <a:t>Osnovna škola Primorje – </a:t>
            </a:r>
            <a:r>
              <a:rPr lang="hr-HR" sz="3600" dirty="0" err="1" smtClean="0">
                <a:solidFill>
                  <a:schemeClr val="accent3"/>
                </a:solidFill>
                <a:effectLst>
                  <a:outerShdw blurRad="38100" dist="38100" dir="2700000" algn="tl">
                    <a:srgbClr val="000000">
                      <a:alpha val="43137"/>
                    </a:srgbClr>
                  </a:outerShdw>
                </a:effectLst>
                <a:latin typeface="Harlow Solid Italic" pitchFamily="82" charset="0"/>
              </a:rPr>
              <a:t>Smokovljani</a:t>
            </a:r>
            <a:endParaRPr lang="hr-HR" sz="3600" dirty="0" smtClean="0">
              <a:solidFill>
                <a:schemeClr val="accent3"/>
              </a:solidFill>
              <a:effectLst>
                <a:outerShdw blurRad="38100" dist="38100" dir="2700000" algn="tl">
                  <a:srgbClr val="000000">
                    <a:alpha val="43137"/>
                  </a:srgbClr>
                </a:outerShdw>
              </a:effectLst>
              <a:latin typeface="Harlow Solid Italic" pitchFamily="82" charset="0"/>
            </a:endParaRPr>
          </a:p>
          <a:p>
            <a:pPr algn="ctr"/>
            <a:r>
              <a:rPr lang="hr-HR" sz="3600" dirty="0" smtClean="0">
                <a:solidFill>
                  <a:schemeClr val="accent3"/>
                </a:solidFill>
                <a:effectLst>
                  <a:outerShdw blurRad="38100" dist="38100" dir="2700000" algn="tl">
                    <a:srgbClr val="000000">
                      <a:alpha val="43137"/>
                    </a:srgbClr>
                  </a:outerShdw>
                </a:effectLst>
                <a:latin typeface="Harlow Solid Italic" pitchFamily="82" charset="0"/>
              </a:rPr>
              <a:t>Školska godina 2014./ 2015.</a:t>
            </a:r>
          </a:p>
          <a:p>
            <a:pPr algn="ctr"/>
            <a:endParaRPr lang="hr-HR" sz="3600" dirty="0" smtClean="0">
              <a:solidFill>
                <a:schemeClr val="accent3"/>
              </a:solidFill>
              <a:effectLst>
                <a:outerShdw blurRad="38100" dist="38100" dir="2700000" algn="tl">
                  <a:srgbClr val="000000">
                    <a:alpha val="43137"/>
                  </a:srgbClr>
                </a:outerShdw>
              </a:effectLst>
              <a:latin typeface="Harlow Solid Italic" pitchFamily="82" charset="0"/>
            </a:endParaRPr>
          </a:p>
          <a:p>
            <a:pPr algn="ctr"/>
            <a:endParaRPr lang="hr-HR" sz="3600" dirty="0" smtClean="0">
              <a:solidFill>
                <a:schemeClr val="accent3"/>
              </a:solidFill>
              <a:effectLst>
                <a:outerShdw blurRad="38100" dist="38100" dir="2700000" algn="tl">
                  <a:srgbClr val="000000">
                    <a:alpha val="43137"/>
                  </a:srgbClr>
                </a:outerShdw>
              </a:effectLst>
              <a:latin typeface="Harlow Solid Italic" pitchFamily="82" charset="0"/>
            </a:endParaRPr>
          </a:p>
          <a:p>
            <a:pPr algn="ctr"/>
            <a:endParaRPr lang="hr-HR" sz="3600" dirty="0" smtClean="0">
              <a:solidFill>
                <a:schemeClr val="accent3"/>
              </a:solidFill>
              <a:effectLst>
                <a:outerShdw blurRad="38100" dist="38100" dir="2700000" algn="tl">
                  <a:srgbClr val="000000">
                    <a:alpha val="43137"/>
                  </a:srgbClr>
                </a:outerShdw>
              </a:effectLst>
              <a:latin typeface="Harlow Solid Italic" pitchFamily="82" charset="0"/>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1285860"/>
            <a:ext cx="7854696" cy="5357850"/>
          </a:xfrm>
        </p:spPr>
        <p:txBody>
          <a:bodyPr/>
          <a:lstStyle/>
          <a:p>
            <a:pPr algn="just">
              <a:lnSpc>
                <a:spcPct val="150000"/>
              </a:lnSpc>
            </a:pPr>
            <a:endParaRPr lang="hr-HR" dirty="0" smtClean="0"/>
          </a:p>
          <a:p>
            <a:pPr algn="just">
              <a:lnSpc>
                <a:spcPct val="150000"/>
              </a:lnSpc>
            </a:pPr>
            <a:r>
              <a:rPr lang="hr-HR" dirty="0" smtClean="0">
                <a:latin typeface="Harlow Solid Italic" pitchFamily="82" charset="0"/>
              </a:rPr>
              <a:t>Jedan od važnijih događaja koji se u našoj školi obilježava svake godine jest dan posvećen kruhu. Ovogodišnji Dan kruha obilježen je prigodnom priredbom i blagoslovom svega onoga što su vrijedne ruke naših mama i baka ispekle za ovaj dan. Fotografije će više od riječi prikazati bogatstvo slastica i peciva koje su se nalazile na stolu.</a:t>
            </a:r>
          </a:p>
          <a:p>
            <a:pPr algn="just"/>
            <a:endParaRPr lang="hr-HR" dirty="0"/>
          </a:p>
        </p:txBody>
      </p:sp>
      <p:sp>
        <p:nvSpPr>
          <p:cNvPr id="2" name="Title 1"/>
          <p:cNvSpPr>
            <a:spLocks noGrp="1"/>
          </p:cNvSpPr>
          <p:nvPr>
            <p:ph type="ctrTitle"/>
          </p:nvPr>
        </p:nvSpPr>
        <p:spPr>
          <a:xfrm>
            <a:off x="533400" y="142852"/>
            <a:ext cx="7851648" cy="1071570"/>
          </a:xfrm>
        </p:spPr>
        <p:txBody>
          <a:bodyPr/>
          <a:lstStyle/>
          <a:p>
            <a:pPr algn="l"/>
            <a:r>
              <a:rPr lang="hr-HR" dirty="0" smtClean="0">
                <a:latin typeface="Harlow Solid Italic" pitchFamily="82" charset="0"/>
              </a:rPr>
              <a:t/>
            </a:r>
            <a:br>
              <a:rPr lang="hr-HR" dirty="0" smtClean="0">
                <a:latin typeface="Harlow Solid Italic" pitchFamily="82" charset="0"/>
              </a:rPr>
            </a:br>
            <a:r>
              <a:rPr lang="hr-HR" dirty="0" smtClean="0">
                <a:latin typeface="Harlow Solid Italic" pitchFamily="82" charset="0"/>
              </a:rPr>
              <a:t/>
            </a:r>
            <a:br>
              <a:rPr lang="hr-HR" dirty="0" smtClean="0">
                <a:latin typeface="Harlow Solid Italic" pitchFamily="82" charset="0"/>
              </a:rPr>
            </a:br>
            <a:r>
              <a:rPr lang="hr-HR" dirty="0" smtClean="0">
                <a:latin typeface="Harlow Solid Italic" pitchFamily="82" charset="0"/>
              </a:rPr>
              <a:t/>
            </a:r>
            <a:br>
              <a:rPr lang="hr-HR" dirty="0" smtClean="0">
                <a:latin typeface="Harlow Solid Italic" pitchFamily="82" charset="0"/>
              </a:rPr>
            </a:br>
            <a:r>
              <a:rPr lang="hr-HR" dirty="0" smtClean="0">
                <a:latin typeface="Harlow Solid Italic" pitchFamily="82" charset="0"/>
              </a:rPr>
              <a:t>Dan kruha...</a:t>
            </a:r>
            <a:endParaRPr lang="hr-HR" dirty="0">
              <a:latin typeface="Harlow Solid Italic" pitchFamily="82" charset="0"/>
            </a:endParaRPr>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Slika 6" descr="Nedavno ažurirano.jpg"/>
          <p:cNvPicPr>
            <a:picLocks noChangeAspect="1"/>
          </p:cNvPicPr>
          <p:nvPr/>
        </p:nvPicPr>
        <p:blipFill>
          <a:blip r:embed="rId2" cstate="print"/>
          <a:stretch>
            <a:fillRect/>
          </a:stretch>
        </p:blipFill>
        <p:spPr>
          <a:xfrm>
            <a:off x="256028" y="764704"/>
            <a:ext cx="8668456" cy="5236046"/>
          </a:xfrm>
          <a:prstGeom prst="rect">
            <a:avLst/>
          </a:prstGeom>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7" name="Slika 6" descr="Nedavno ažurirano1.jpg"/>
          <p:cNvPicPr>
            <a:picLocks noChangeAspect="1"/>
          </p:cNvPicPr>
          <p:nvPr/>
        </p:nvPicPr>
        <p:blipFill>
          <a:blip r:embed="rId2" cstate="print"/>
          <a:stretch>
            <a:fillRect/>
          </a:stretch>
        </p:blipFill>
        <p:spPr>
          <a:xfrm>
            <a:off x="0" y="857250"/>
            <a:ext cx="9144000" cy="5143500"/>
          </a:xfrm>
          <a:prstGeom prst="rect">
            <a:avLst/>
          </a:prstGeom>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Slika 5" descr="Nedavno ažurirano2.jpg"/>
          <p:cNvPicPr>
            <a:picLocks noChangeAspect="1"/>
          </p:cNvPicPr>
          <p:nvPr/>
        </p:nvPicPr>
        <p:blipFill>
          <a:blip r:embed="rId2" cstate="print"/>
          <a:stretch>
            <a:fillRect/>
          </a:stretch>
        </p:blipFill>
        <p:spPr>
          <a:xfrm>
            <a:off x="0" y="857250"/>
            <a:ext cx="9144000" cy="5143500"/>
          </a:xfrm>
          <a:prstGeom prst="rect">
            <a:avLst/>
          </a:prstGeom>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533400" y="142852"/>
            <a:ext cx="7851648" cy="1000132"/>
          </a:xfrm>
        </p:spPr>
        <p:txBody>
          <a:bodyPr>
            <a:normAutofit/>
          </a:bodyPr>
          <a:lstStyle/>
          <a:p>
            <a:pPr algn="l"/>
            <a:r>
              <a:rPr lang="hr-HR" sz="4400" dirty="0" smtClean="0">
                <a:latin typeface="Harlow Solid Italic" pitchFamily="82" charset="0"/>
              </a:rPr>
              <a:t>Matematika kao zabava...</a:t>
            </a:r>
            <a:endParaRPr lang="hr-HR" sz="4400" dirty="0">
              <a:latin typeface="Harlow Solid Italic" pitchFamily="82" charset="0"/>
            </a:endParaRPr>
          </a:p>
        </p:txBody>
      </p:sp>
      <p:sp>
        <p:nvSpPr>
          <p:cNvPr id="4" name="Subtitle 3"/>
          <p:cNvSpPr>
            <a:spLocks noGrp="1"/>
          </p:cNvSpPr>
          <p:nvPr>
            <p:ph type="subTitle" idx="1"/>
          </p:nvPr>
        </p:nvSpPr>
        <p:spPr>
          <a:xfrm>
            <a:off x="457200" y="1628800"/>
            <a:ext cx="8305800" cy="3816424"/>
          </a:xfrm>
        </p:spPr>
        <p:txBody>
          <a:bodyPr/>
          <a:lstStyle/>
          <a:p>
            <a:pPr algn="just">
              <a:lnSpc>
                <a:spcPct val="150000"/>
              </a:lnSpc>
            </a:pPr>
            <a:r>
              <a:rPr lang="hr-HR" dirty="0" smtClean="0">
                <a:latin typeface="Harlow Solid Italic" pitchFamily="82" charset="0"/>
                <a:cs typeface="Times New Roman" pitchFamily="18" charset="0"/>
              </a:rPr>
              <a:t>Da matematika nije tako strašna i teška kako izgleda pokazala nam je “OŠ Ston” koja nas je pozvala  5. prosinca na ugodno druženje pod nazivom Večer matematike.  Mogli smo vidjeti roditelje  kako igraju matematičke igre sa svojom djecom i na taj način razbijaju predrasudu da je matematika nezanimljiva. Radost da  posjete ovu večer matematike imalo je naših 15 učenika koja su se sa smiješkom vratila svojim kućama.</a:t>
            </a:r>
            <a:endParaRPr lang="hr-HR" dirty="0">
              <a:latin typeface="Harlow Solid Italic" pitchFamily="82" charset="0"/>
              <a:cs typeface="Times New Roman" pitchFamily="18" charset="0"/>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20141205_181609.jpg"/>
          <p:cNvPicPr>
            <a:picLocks noChangeAspect="1"/>
          </p:cNvPicPr>
          <p:nvPr/>
        </p:nvPicPr>
        <p:blipFill>
          <a:blip r:embed="rId2" cstate="print"/>
          <a:stretch>
            <a:fillRect/>
          </a:stretch>
        </p:blipFill>
        <p:spPr>
          <a:xfrm>
            <a:off x="0" y="0"/>
            <a:ext cx="9144000" cy="6858000"/>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4" name="Picture 3" descr="novo slike škola.jpg"/>
          <p:cNvPicPr>
            <a:picLocks noChangeAspect="1"/>
          </p:cNvPicPr>
          <p:nvPr/>
        </p:nvPicPr>
        <p:blipFill>
          <a:blip r:embed="rId2" cstate="print"/>
          <a:stretch>
            <a:fillRect/>
          </a:stretch>
        </p:blipFill>
        <p:spPr>
          <a:xfrm>
            <a:off x="0" y="857250"/>
            <a:ext cx="9144000" cy="5143500"/>
          </a:xfrm>
          <a:prstGeom prst="rect">
            <a:avLst/>
          </a:prstGeom>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285720" y="1268760"/>
            <a:ext cx="8390736" cy="5400600"/>
          </a:xfrm>
        </p:spPr>
        <p:txBody>
          <a:bodyPr/>
          <a:lstStyle/>
          <a:p>
            <a:pPr algn="just">
              <a:lnSpc>
                <a:spcPct val="150000"/>
              </a:lnSpc>
            </a:pPr>
            <a:r>
              <a:rPr lang="hr-HR" dirty="0" smtClean="0">
                <a:latin typeface="Harlow Solid Italic" pitchFamily="82" charset="0"/>
              </a:rPr>
              <a:t>Kuc... kuc... Netko nam stiže na školska vrata i to 6.12.Ima veliku bijelu bradu i nosi puno poklona. Zaštitnik je pomoraca, putnika, djece i mladih. To je naš sv. Nikola! </a:t>
            </a:r>
          </a:p>
          <a:p>
            <a:pPr algn="just">
              <a:lnSpc>
                <a:spcPct val="150000"/>
              </a:lnSpc>
            </a:pPr>
            <a:r>
              <a:rPr lang="hr-HR" dirty="0" smtClean="0">
                <a:latin typeface="Harlow Solid Italic" pitchFamily="82" charset="0"/>
              </a:rPr>
              <a:t>Svake godine mu se posebno radujemo pa ni ove nema razloga da ga s manje veselja dočekamo.  Nije se samo zadržao u učionicama pa je osim djece uveselio i odrasle izlaskom iz škole.</a:t>
            </a:r>
          </a:p>
          <a:p>
            <a:pPr algn="just">
              <a:lnSpc>
                <a:spcPct val="150000"/>
              </a:lnSpc>
            </a:pPr>
            <a:r>
              <a:rPr lang="hr-HR" dirty="0" smtClean="0">
                <a:latin typeface="Harlow Solid Italic" pitchFamily="82" charset="0"/>
              </a:rPr>
              <a:t>Za veselu i pozitivnu atmosferu, osim naravno “sv. Nikole”, zaslužni su i svi učitelji, pa im ovim putem zahvaljujemo.</a:t>
            </a:r>
          </a:p>
        </p:txBody>
      </p:sp>
      <p:sp>
        <p:nvSpPr>
          <p:cNvPr id="2" name="Title 1"/>
          <p:cNvSpPr>
            <a:spLocks noGrp="1"/>
          </p:cNvSpPr>
          <p:nvPr>
            <p:ph type="ctrTitle"/>
          </p:nvPr>
        </p:nvSpPr>
        <p:spPr>
          <a:xfrm>
            <a:off x="533400" y="357166"/>
            <a:ext cx="7851648" cy="928694"/>
          </a:xfrm>
        </p:spPr>
        <p:txBody>
          <a:bodyPr/>
          <a:lstStyle/>
          <a:p>
            <a:pPr algn="l"/>
            <a:r>
              <a:rPr lang="hr-HR" sz="4400" dirty="0" smtClean="0">
                <a:latin typeface="Harlow Solid Italic" pitchFamily="82" charset="0"/>
              </a:rPr>
              <a:t>Sveti Nikola...</a:t>
            </a:r>
            <a:endParaRPr lang="hr-HR" sz="4400" dirty="0">
              <a:latin typeface="Harlow Solid Italic" pitchFamily="82" charset="0"/>
            </a:endParaRPr>
          </a:p>
        </p:txBody>
      </p:sp>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novo slike škola1.jpg"/>
          <p:cNvPicPr>
            <a:picLocks noChangeAspect="1"/>
          </p:cNvPicPr>
          <p:nvPr/>
        </p:nvPicPr>
        <p:blipFill>
          <a:blip r:embed="rId2" cstate="print"/>
          <a:stretch>
            <a:fillRect/>
          </a:stretch>
        </p:blipFill>
        <p:spPr>
          <a:xfrm>
            <a:off x="0" y="857250"/>
            <a:ext cx="9144000" cy="5143500"/>
          </a:xfrm>
          <a:prstGeom prst="rect">
            <a:avLst/>
          </a:prstGeom>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 name="Rezervirano mjesto sadržaja 6"/>
          <p:cNvSpPr>
            <a:spLocks noGrp="1"/>
          </p:cNvSpPr>
          <p:nvPr>
            <p:ph idx="1"/>
          </p:nvPr>
        </p:nvSpPr>
        <p:spPr>
          <a:xfrm>
            <a:off x="457200" y="1124744"/>
            <a:ext cx="8229600" cy="4971256"/>
          </a:xfrm>
        </p:spPr>
        <p:txBody>
          <a:bodyPr>
            <a:normAutofit fontScale="85000" lnSpcReduction="20000"/>
          </a:bodyPr>
          <a:lstStyle/>
          <a:p>
            <a:pPr algn="just">
              <a:lnSpc>
                <a:spcPct val="150000"/>
              </a:lnSpc>
              <a:buNone/>
            </a:pPr>
            <a:r>
              <a:rPr lang="hr-HR" dirty="0" smtClean="0">
                <a:latin typeface="Harlow Solid Italic" pitchFamily="82" charset="0"/>
              </a:rPr>
              <a:t>  Vukovar nije samo jedan u nizu gradova koji se spominje tek tako da bi se istakla ljepota prirode  ili naglasila važnost gospodarstva. Vukovar je više od svega toga, on je pojam za borbu, žrtvu i život. </a:t>
            </a:r>
          </a:p>
          <a:p>
            <a:pPr algn="just">
              <a:lnSpc>
                <a:spcPct val="150000"/>
              </a:lnSpc>
              <a:buNone/>
            </a:pPr>
            <a:r>
              <a:rPr lang="hr-HR" dirty="0" smtClean="0">
                <a:latin typeface="Harlow Solid Italic" pitchFamily="82" charset="0"/>
              </a:rPr>
              <a:t>    </a:t>
            </a:r>
          </a:p>
          <a:p>
            <a:pPr algn="just">
              <a:lnSpc>
                <a:spcPct val="150000"/>
              </a:lnSpc>
              <a:buNone/>
            </a:pPr>
            <a:r>
              <a:rPr lang="hr-HR" dirty="0" smtClean="0">
                <a:latin typeface="Harlow Solid Italic" pitchFamily="82" charset="0"/>
              </a:rPr>
              <a:t>   Dana 18. studenog 1991.g. obilježava se najveća i najkrvavija bitka u Domovinskom ratu. Puno ljudi i djece je ostavilo svoje nevine živote u ranjenom gradu, a za puno njih se još uvijek ne zna ni gdje su. </a:t>
            </a:r>
          </a:p>
          <a:p>
            <a:pPr algn="just">
              <a:lnSpc>
                <a:spcPct val="150000"/>
              </a:lnSpc>
              <a:buNone/>
            </a:pPr>
            <a:r>
              <a:rPr lang="hr-HR" dirty="0" smtClean="0">
                <a:latin typeface="Harlow Solid Italic" pitchFamily="82" charset="0"/>
              </a:rPr>
              <a:t>  </a:t>
            </a:r>
          </a:p>
          <a:p>
            <a:pPr algn="just">
              <a:lnSpc>
                <a:spcPct val="150000"/>
              </a:lnSpc>
              <a:buNone/>
            </a:pPr>
            <a:r>
              <a:rPr lang="hr-HR" dirty="0" smtClean="0">
                <a:latin typeface="Harlow Solid Italic" pitchFamily="82" charset="0"/>
              </a:rPr>
              <a:t>   Podignimo se i odajmo počast svim žrtvama i svim onim obespravljenima tokom rata, a posebno veliko hvala </a:t>
            </a:r>
            <a:r>
              <a:rPr lang="hr-HR" dirty="0" smtClean="0"/>
              <a:t>GRADU HEROJU.</a:t>
            </a:r>
            <a:r>
              <a:rPr lang="hr-HR" dirty="0" smtClean="0">
                <a:latin typeface="Harlow Solid Italic" pitchFamily="82" charset="0"/>
              </a:rPr>
              <a:t>	</a:t>
            </a:r>
          </a:p>
          <a:p>
            <a:pPr algn="just">
              <a:buNone/>
            </a:pPr>
            <a:endParaRPr lang="hr-HR" dirty="0"/>
          </a:p>
        </p:txBody>
      </p:sp>
      <p:sp>
        <p:nvSpPr>
          <p:cNvPr id="8" name="Naslov 7"/>
          <p:cNvSpPr>
            <a:spLocks noGrp="1"/>
          </p:cNvSpPr>
          <p:nvPr>
            <p:ph type="title"/>
          </p:nvPr>
        </p:nvSpPr>
        <p:spPr>
          <a:xfrm>
            <a:off x="457200" y="142852"/>
            <a:ext cx="8229600" cy="1228748"/>
          </a:xfrm>
        </p:spPr>
        <p:txBody>
          <a:bodyPr>
            <a:normAutofit fontScale="90000"/>
          </a:bodyPr>
          <a:lstStyle/>
          <a:p>
            <a:r>
              <a:rPr lang="hr-HR" dirty="0" smtClean="0">
                <a:latin typeface="Harlow Solid Italic" pitchFamily="82" charset="0"/>
              </a:rPr>
              <a:t>Dan sjećanja na Vukovar</a:t>
            </a:r>
            <a:br>
              <a:rPr lang="hr-HR" dirty="0" smtClean="0">
                <a:latin typeface="Harlow Solid Italic" pitchFamily="82" charset="0"/>
              </a:rPr>
            </a:br>
            <a:endParaRPr lang="hr-HR" dirty="0">
              <a:latin typeface="Harlow Solid Italic" pitchFamily="82" charset="0"/>
            </a:endParaRPr>
          </a:p>
        </p:txBody>
      </p:sp>
    </p:spTree>
  </p:cSld>
  <p:clrMapOvr>
    <a:masterClrMapping/>
  </p:clrMapOvr>
  <p:transition>
    <p:wip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457200" y="1484784"/>
            <a:ext cx="8305800" cy="5256584"/>
          </a:xfrm>
        </p:spPr>
        <p:txBody>
          <a:bodyPr/>
          <a:lstStyle/>
          <a:p>
            <a:pPr algn="just"/>
            <a:r>
              <a:rPr lang="hr-HR" sz="2400" dirty="0" smtClean="0">
                <a:latin typeface="Harlow Solid Italic" pitchFamily="82" charset="0"/>
              </a:rPr>
              <a:t>Dragi učenici,učitelji,roditelji i svi vi koji ćete odvojiti svoje vrijeme, čitajući naš četvri školski list od srca vas pozdravljam, u nadi da ćete barem malo uživati u onome što vam nudim naša Bistrina. U ovom 4.broju  nastojala sam ostvariti koncept od prošle godine, pazeći da obilježim sve važnije datume kronološkim slijedom.</a:t>
            </a:r>
          </a:p>
          <a:p>
            <a:pPr algn="just"/>
            <a:endParaRPr lang="hr-HR" sz="2400" dirty="0" smtClean="0">
              <a:latin typeface="Harlow Solid Italic" pitchFamily="82" charset="0"/>
            </a:endParaRPr>
          </a:p>
          <a:p>
            <a:pPr algn="just"/>
            <a:r>
              <a:rPr lang="hr-HR" sz="2400" dirty="0" smtClean="0">
                <a:latin typeface="Harlow Solid Italic" pitchFamily="82" charset="0"/>
              </a:rPr>
              <a:t>Također, željela sam obuhvatiti i dječje radove,bilo u literarnom izrazu ili likovnom.Osim pisanog oblika, većina važnijih datuma je obiljžena i fotografijom.</a:t>
            </a:r>
          </a:p>
          <a:p>
            <a:pPr algn="just"/>
            <a:endParaRPr lang="hr-HR" sz="2400" dirty="0" smtClean="0">
              <a:latin typeface="Harlow Solid Italic" pitchFamily="82" charset="0"/>
            </a:endParaRPr>
          </a:p>
          <a:p>
            <a:pPr algn="just"/>
            <a:r>
              <a:rPr lang="hr-HR" sz="2400" dirty="0" smtClean="0">
                <a:latin typeface="Harlow Solid Italic" pitchFamily="82" charset="0"/>
              </a:rPr>
              <a:t>Ovim putem želim zahvaliti svima koji su mi na na bilo koji način pomogli u ostvarenju ovog lista, posebno Veri Miljević </a:t>
            </a:r>
            <a:endParaRPr lang="hr-HR" sz="2400" dirty="0">
              <a:latin typeface="Harlow Solid Italic" pitchFamily="82" charset="0"/>
            </a:endParaRPr>
          </a:p>
        </p:txBody>
      </p:sp>
      <p:sp>
        <p:nvSpPr>
          <p:cNvPr id="2" name="Title 1"/>
          <p:cNvSpPr>
            <a:spLocks noGrp="1"/>
          </p:cNvSpPr>
          <p:nvPr>
            <p:ph type="ctrTitle"/>
          </p:nvPr>
        </p:nvSpPr>
        <p:spPr>
          <a:xfrm>
            <a:off x="533400" y="357166"/>
            <a:ext cx="7851648" cy="1000132"/>
          </a:xfrm>
        </p:spPr>
        <p:txBody>
          <a:bodyPr/>
          <a:lstStyle/>
          <a:p>
            <a:pPr algn="l"/>
            <a:r>
              <a:rPr lang="hr-HR" dirty="0" smtClean="0">
                <a:latin typeface="Harlow Solid Italic" pitchFamily="82" charset="0"/>
              </a:rPr>
              <a:t>Uvodna riječ...</a:t>
            </a:r>
            <a:endParaRPr lang="hr-HR" dirty="0">
              <a:latin typeface="Harlow Solid Italic" pitchFamily="82"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6" name="Rezervirano mjesto sadržaja 5" descr="image-d300aa449cf4e5d448e7ccf906376bb7532adfe36b571fcfc832a7195d135ee5-V.jpg"/>
          <p:cNvPicPr>
            <a:picLocks noGrp="1" noChangeAspect="1"/>
          </p:cNvPicPr>
          <p:nvPr>
            <p:ph idx="1"/>
          </p:nvPr>
        </p:nvPicPr>
        <p:blipFill>
          <a:blip r:embed="rId2" cstate="print"/>
          <a:stretch>
            <a:fillRect/>
          </a:stretch>
        </p:blipFill>
        <p:spPr>
          <a:xfrm>
            <a:off x="1731448" y="1556792"/>
            <a:ext cx="5504848" cy="4539208"/>
          </a:xfrm>
        </p:spPr>
      </p:pic>
      <p:sp>
        <p:nvSpPr>
          <p:cNvPr id="4" name="Naslov 3"/>
          <p:cNvSpPr>
            <a:spLocks noGrp="1"/>
          </p:cNvSpPr>
          <p:nvPr>
            <p:ph type="title"/>
          </p:nvPr>
        </p:nvSpPr>
        <p:spPr>
          <a:xfrm>
            <a:off x="457200" y="152400"/>
            <a:ext cx="8229600" cy="1133460"/>
          </a:xfrm>
        </p:spPr>
        <p:txBody>
          <a:bodyPr>
            <a:normAutofit/>
          </a:bodyPr>
          <a:lstStyle/>
          <a:p>
            <a:r>
              <a:rPr lang="hr-HR" sz="3600" dirty="0" smtClean="0">
                <a:latin typeface="Harlow Solid Italic" pitchFamily="82" charset="0"/>
              </a:rPr>
              <a:t>Obljetnica pada Vukovara i u našoj školi</a:t>
            </a:r>
            <a:endParaRPr lang="hr-HR" sz="3600" dirty="0"/>
          </a:p>
        </p:txBody>
      </p:sp>
    </p:spTree>
  </p:cSld>
  <p:clrMapOvr>
    <a:masterClrMapping/>
  </p:clrMapOvr>
  <p:transition>
    <p:wipe dir="r"/>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4" name="Rezervirano mjesto teksta 3"/>
          <p:cNvSpPr>
            <a:spLocks noGrp="1"/>
          </p:cNvSpPr>
          <p:nvPr>
            <p:ph type="body" idx="1"/>
          </p:nvPr>
        </p:nvSpPr>
        <p:spPr>
          <a:xfrm>
            <a:off x="457200" y="908720"/>
            <a:ext cx="4040188" cy="1252873"/>
          </a:xfrm>
        </p:spPr>
        <p:txBody>
          <a:bodyPr/>
          <a:lstStyle/>
          <a:p>
            <a:r>
              <a:rPr lang="hr-HR" sz="2000" dirty="0" smtClean="0">
                <a:latin typeface="Harlow Solid Italic" pitchFamily="82" charset="0"/>
              </a:rPr>
              <a:t>Molitva i paljenje svijeća</a:t>
            </a:r>
            <a:endParaRPr lang="hr-HR" sz="2000" dirty="0">
              <a:latin typeface="Harlow Solid Italic" pitchFamily="82" charset="0"/>
            </a:endParaRPr>
          </a:p>
        </p:txBody>
      </p:sp>
      <p:pic>
        <p:nvPicPr>
          <p:cNvPr id="8" name="Rezervirano mjesto sadržaja 7" descr="image-d300aa449cf4e5d448e7ccf906376bb7532adfe36b571fcfc832a7195d135ee5-V.jpg"/>
          <p:cNvPicPr>
            <a:picLocks noGrp="1" noChangeAspect="1"/>
          </p:cNvPicPr>
          <p:nvPr>
            <p:ph sz="half" idx="2"/>
          </p:nvPr>
        </p:nvPicPr>
        <p:blipFill>
          <a:blip r:embed="rId2" cstate="print"/>
          <a:stretch>
            <a:fillRect/>
          </a:stretch>
        </p:blipFill>
        <p:spPr>
          <a:xfrm>
            <a:off x="500034" y="1052736"/>
            <a:ext cx="4000528" cy="5062315"/>
          </a:xfrm>
        </p:spPr>
      </p:pic>
      <p:pic>
        <p:nvPicPr>
          <p:cNvPr id="9" name="Rezervirano mjesto sadržaja 8" descr="image-61ce4901317d223fea673f1810f4cb7917f7768f5b9ad2ffae5ef2450db760f4-V.jpg"/>
          <p:cNvPicPr>
            <a:picLocks noGrp="1" noChangeAspect="1"/>
          </p:cNvPicPr>
          <p:nvPr>
            <p:ph sz="quarter" idx="4"/>
          </p:nvPr>
        </p:nvPicPr>
        <p:blipFill>
          <a:blip r:embed="rId3" cstate="print"/>
          <a:stretch>
            <a:fillRect/>
          </a:stretch>
        </p:blipFill>
        <p:spPr>
          <a:xfrm>
            <a:off x="4643438" y="1052736"/>
            <a:ext cx="4071965" cy="5062315"/>
          </a:xfrm>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Rezervirano mjesto sadržaja 12" descr="image-1ab869044a9f62780c1eab1f96b742fbf5c8b81c9b21f2b7aae7541d9ad42c36-V.jpg"/>
          <p:cNvPicPr>
            <a:picLocks noGrp="1" noChangeAspect="1"/>
          </p:cNvPicPr>
          <p:nvPr>
            <p:ph idx="1"/>
          </p:nvPr>
        </p:nvPicPr>
        <p:blipFill>
          <a:blip r:embed="rId2" cstate="print"/>
          <a:stretch>
            <a:fillRect/>
          </a:stretch>
        </p:blipFill>
        <p:spPr>
          <a:xfrm>
            <a:off x="428596" y="1500174"/>
            <a:ext cx="7572428" cy="4572032"/>
          </a:xfrm>
        </p:spPr>
      </p:pic>
      <p:sp>
        <p:nvSpPr>
          <p:cNvPr id="11" name="Naslov 10"/>
          <p:cNvSpPr>
            <a:spLocks noGrp="1"/>
          </p:cNvSpPr>
          <p:nvPr>
            <p:ph type="title"/>
          </p:nvPr>
        </p:nvSpPr>
        <p:spPr/>
        <p:txBody>
          <a:bodyPr>
            <a:normAutofit/>
          </a:bodyPr>
          <a:lstStyle/>
          <a:p>
            <a:r>
              <a:rPr lang="hr-HR" sz="3600" dirty="0" smtClean="0">
                <a:latin typeface="Harlow Solid Italic" pitchFamily="82" charset="0"/>
              </a:rPr>
              <a:t>Nikad vas nećemo zaboraviti</a:t>
            </a:r>
            <a:endParaRPr lang="hr-HR" sz="3600" dirty="0">
              <a:latin typeface="Harlow Solid Italic" pitchFamily="82" charset="0"/>
            </a:endParaRPr>
          </a:p>
        </p:txBody>
      </p:sp>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sadržaja 4"/>
          <p:cNvSpPr>
            <a:spLocks noGrp="1"/>
          </p:cNvSpPr>
          <p:nvPr>
            <p:ph idx="1"/>
          </p:nvPr>
        </p:nvSpPr>
        <p:spPr>
          <a:xfrm>
            <a:off x="457200" y="1428736"/>
            <a:ext cx="8115328" cy="4667264"/>
          </a:xfrm>
        </p:spPr>
        <p:txBody>
          <a:bodyPr>
            <a:normAutofit fontScale="92500"/>
          </a:bodyPr>
          <a:lstStyle/>
          <a:p>
            <a:pPr algn="just">
              <a:buNone/>
            </a:pPr>
            <a:r>
              <a:rPr lang="hr-HR" dirty="0" smtClean="0">
                <a:latin typeface="Harlow Solid Italic" pitchFamily="82" charset="0"/>
              </a:rPr>
              <a:t>   Dubrovački komorni orkestar počastio nas je 7.12. svojim dolskom i uveselio naše učenike svojim virtuoznim umijećem sviranja raznih instrumenata.</a:t>
            </a:r>
          </a:p>
          <a:p>
            <a:pPr algn="just">
              <a:buNone/>
            </a:pPr>
            <a:r>
              <a:rPr lang="hr-HR" dirty="0" smtClean="0">
                <a:latin typeface="Harlow Solid Italic" pitchFamily="82" charset="0"/>
              </a:rPr>
              <a:t>  </a:t>
            </a:r>
          </a:p>
          <a:p>
            <a:pPr algn="just">
              <a:buNone/>
            </a:pPr>
            <a:r>
              <a:rPr lang="hr-HR" dirty="0" smtClean="0">
                <a:latin typeface="Harlow Solid Italic" pitchFamily="82" charset="0"/>
              </a:rPr>
              <a:t>   Cijeli ovaj glazbeni događaj zbivao se u mjesnoj crkvi sv. Vida u </a:t>
            </a:r>
            <a:r>
              <a:rPr lang="hr-HR" dirty="0" err="1" smtClean="0">
                <a:latin typeface="Harlow Solid Italic" pitchFamily="82" charset="0"/>
              </a:rPr>
              <a:t>Smokovljanima</a:t>
            </a:r>
            <a:r>
              <a:rPr lang="hr-HR" dirty="0" smtClean="0">
                <a:latin typeface="Harlow Solid Italic" pitchFamily="82" charset="0"/>
              </a:rPr>
              <a:t>. Osim prekrasnih melodija koje su stvarali naši simfonisti, učenici su imali priliku i da se bolje upoznaju s instrumentima i na takav način spoje ugodno s korisnim. </a:t>
            </a:r>
          </a:p>
          <a:p>
            <a:pPr algn="just">
              <a:buNone/>
            </a:pPr>
            <a:endParaRPr lang="hr-HR" dirty="0" smtClean="0">
              <a:latin typeface="Harlow Solid Italic" pitchFamily="82" charset="0"/>
            </a:endParaRPr>
          </a:p>
          <a:p>
            <a:pPr algn="just">
              <a:buNone/>
            </a:pPr>
            <a:r>
              <a:rPr lang="hr-HR" dirty="0" smtClean="0">
                <a:latin typeface="Harlow Solid Italic" pitchFamily="82" charset="0"/>
              </a:rPr>
              <a:t> Nadamo se da ćemo i ubuduće imati ovakva lijepa iznenađenja.</a:t>
            </a:r>
          </a:p>
        </p:txBody>
      </p:sp>
      <p:sp>
        <p:nvSpPr>
          <p:cNvPr id="4" name="Naslov 3"/>
          <p:cNvSpPr>
            <a:spLocks noGrp="1"/>
          </p:cNvSpPr>
          <p:nvPr>
            <p:ph type="title"/>
          </p:nvPr>
        </p:nvSpPr>
        <p:spPr/>
        <p:txBody>
          <a:bodyPr>
            <a:normAutofit/>
          </a:bodyPr>
          <a:lstStyle/>
          <a:p>
            <a:r>
              <a:rPr lang="hr-HR" sz="4000" dirty="0" smtClean="0">
                <a:latin typeface="Harlow Solid Italic" pitchFamily="82" charset="0"/>
              </a:rPr>
              <a:t>Veliko glazbeno iznenađenje</a:t>
            </a:r>
            <a:endParaRPr lang="hr-HR" sz="4000" dirty="0">
              <a:latin typeface="Harlow Solid Italic" pitchFamily="82" charset="0"/>
            </a:endParaRPr>
          </a:p>
        </p:txBody>
      </p:sp>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title"/>
          </p:nvPr>
        </p:nvSpPr>
        <p:spPr/>
        <p:txBody>
          <a:bodyPr>
            <a:normAutofit/>
          </a:bodyPr>
          <a:lstStyle/>
          <a:p>
            <a:r>
              <a:rPr lang="hr-HR" sz="3600" dirty="0" smtClean="0">
                <a:latin typeface="Harlow Solid Italic" pitchFamily="82" charset="0"/>
              </a:rPr>
              <a:t>Dubrovački komorni orkestar</a:t>
            </a:r>
            <a:endParaRPr lang="hr-HR" sz="3600" dirty="0">
              <a:latin typeface="Harlow Solid Italic" pitchFamily="82" charset="0"/>
            </a:endParaRPr>
          </a:p>
        </p:txBody>
      </p:sp>
      <p:pic>
        <p:nvPicPr>
          <p:cNvPr id="9" name="Rezervirano mjesto sadržaja 8" descr="20141217_103410.jpg"/>
          <p:cNvPicPr>
            <a:picLocks noGrp="1" noChangeAspect="1"/>
          </p:cNvPicPr>
          <p:nvPr>
            <p:ph sz="half" idx="1"/>
          </p:nvPr>
        </p:nvPicPr>
        <p:blipFill>
          <a:blip r:embed="rId2" cstate="print"/>
          <a:stretch>
            <a:fillRect/>
          </a:stretch>
        </p:blipFill>
        <p:spPr>
          <a:xfrm>
            <a:off x="772319" y="1524000"/>
            <a:ext cx="3429000" cy="4572000"/>
          </a:xfrm>
        </p:spPr>
      </p:pic>
      <p:pic>
        <p:nvPicPr>
          <p:cNvPr id="10" name="Rezervirano mjesto sadržaja 9" descr="20141217_103615.jpg"/>
          <p:cNvPicPr>
            <a:picLocks noGrp="1" noChangeAspect="1"/>
          </p:cNvPicPr>
          <p:nvPr>
            <p:ph sz="half" idx="2"/>
          </p:nvPr>
        </p:nvPicPr>
        <p:blipFill>
          <a:blip r:embed="rId3" cstate="print"/>
          <a:stretch>
            <a:fillRect/>
          </a:stretch>
        </p:blipFill>
        <p:spPr>
          <a:xfrm>
            <a:off x="4500562" y="1524000"/>
            <a:ext cx="3891757" cy="4572000"/>
          </a:xfrm>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Rezervirano mjesto sadržaja 6" descr="20141217_103352.jpg"/>
          <p:cNvPicPr>
            <a:picLocks noGrp="1" noChangeAspect="1"/>
          </p:cNvPicPr>
          <p:nvPr>
            <p:ph idx="1"/>
          </p:nvPr>
        </p:nvPicPr>
        <p:blipFill>
          <a:blip r:embed="rId2" cstate="print"/>
          <a:stretch>
            <a:fillRect/>
          </a:stretch>
        </p:blipFill>
        <p:spPr>
          <a:xfrm>
            <a:off x="714348" y="1479176"/>
            <a:ext cx="7286676" cy="459303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5" name="Naslov 4"/>
          <p:cNvSpPr>
            <a:spLocks noGrp="1"/>
          </p:cNvSpPr>
          <p:nvPr>
            <p:ph type="title"/>
          </p:nvPr>
        </p:nvSpPr>
        <p:spPr/>
        <p:txBody>
          <a:bodyPr>
            <a:normAutofit/>
          </a:bodyPr>
          <a:lstStyle/>
          <a:p>
            <a:r>
              <a:rPr lang="hr-HR" sz="3600" dirty="0" smtClean="0">
                <a:latin typeface="Harlow Solid Italic" pitchFamily="82" charset="0"/>
              </a:rPr>
              <a:t>Učenici s pažnjom slušaju </a:t>
            </a:r>
            <a:r>
              <a:rPr lang="hr-HR" sz="3600" dirty="0" err="1" smtClean="0">
                <a:latin typeface="Harlow Solid Italic" pitchFamily="82" charset="0"/>
              </a:rPr>
              <a:t>orkastar</a:t>
            </a:r>
            <a:endParaRPr lang="hr-HR" sz="3600" dirty="0">
              <a:latin typeface="Harlow Solid Italic" pitchFamily="82" charset="0"/>
            </a:endParaRPr>
          </a:p>
        </p:txBody>
      </p:sp>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lstStyle/>
          <a:p>
            <a:pPr algn="just">
              <a:buNone/>
            </a:pPr>
            <a:r>
              <a:rPr lang="hr-HR" dirty="0" smtClean="0">
                <a:latin typeface="Harlow Solid Italic" pitchFamily="82" charset="0"/>
              </a:rPr>
              <a:t>   Kakva bi bila škola bez nogometa i natjecanja?!</a:t>
            </a:r>
          </a:p>
          <a:p>
            <a:pPr algn="just">
              <a:buNone/>
            </a:pPr>
            <a:r>
              <a:rPr lang="hr-HR" dirty="0" smtClean="0">
                <a:latin typeface="Harlow Solid Italic" pitchFamily="82" charset="0"/>
              </a:rPr>
              <a:t>   Tako smo i ove godine  16.12. pokazali sportski duh i prijavili našu nogometnu ekipu  pod vodstvom  prof. tjelesne kulture Petra </a:t>
            </a:r>
            <a:r>
              <a:rPr lang="hr-HR" dirty="0" err="1" smtClean="0">
                <a:latin typeface="Harlow Solid Italic" pitchFamily="82" charset="0"/>
              </a:rPr>
              <a:t>Brašića</a:t>
            </a:r>
            <a:r>
              <a:rPr lang="hr-HR" dirty="0" smtClean="0">
                <a:latin typeface="Harlow Solid Italic" pitchFamily="82" charset="0"/>
              </a:rPr>
              <a:t> na </a:t>
            </a:r>
            <a:r>
              <a:rPr lang="hr-HR" dirty="0" err="1" smtClean="0">
                <a:latin typeface="Harlow Solid Italic" pitchFamily="82" charset="0"/>
              </a:rPr>
              <a:t>međuškolsko</a:t>
            </a:r>
            <a:r>
              <a:rPr lang="hr-HR" dirty="0" smtClean="0">
                <a:latin typeface="Harlow Solid Italic" pitchFamily="82" charset="0"/>
              </a:rPr>
              <a:t> natjecanje u Mokošicu. Iako rezultat nije išao u prilog našoj ekipi koja je izgubila od OŠ “</a:t>
            </a:r>
            <a:r>
              <a:rPr lang="hr-HR" dirty="0" err="1" smtClean="0">
                <a:latin typeface="Harlow Solid Italic" pitchFamily="82" charset="0"/>
              </a:rPr>
              <a:t>Orašac</a:t>
            </a:r>
            <a:r>
              <a:rPr lang="hr-HR" dirty="0" smtClean="0">
                <a:latin typeface="Harlow Solid Italic" pitchFamily="82" charset="0"/>
              </a:rPr>
              <a:t>” 4:1 pohvalit ćemo svakako, Ivana </a:t>
            </a:r>
            <a:r>
              <a:rPr lang="hr-HR" dirty="0" err="1" smtClean="0">
                <a:latin typeface="Harlow Solid Italic" pitchFamily="82" charset="0"/>
              </a:rPr>
              <a:t>Miljevića</a:t>
            </a:r>
            <a:r>
              <a:rPr lang="hr-HR" dirty="0" smtClean="0">
                <a:latin typeface="Harlow Solid Italic" pitchFamily="82" charset="0"/>
              </a:rPr>
              <a:t> koji je uspio ostvariti jedan </a:t>
            </a:r>
            <a:r>
              <a:rPr lang="hr-HR" dirty="0" err="1" smtClean="0">
                <a:latin typeface="Harlow Solid Italic" pitchFamily="82" charset="0"/>
              </a:rPr>
              <a:t>gol.Momci</a:t>
            </a:r>
            <a:r>
              <a:rPr lang="hr-HR" dirty="0" smtClean="0">
                <a:latin typeface="Harlow Solid Italic" pitchFamily="82" charset="0"/>
              </a:rPr>
              <a:t> više sreće drugi put i samo hrabro!!</a:t>
            </a:r>
          </a:p>
        </p:txBody>
      </p:sp>
      <p:sp>
        <p:nvSpPr>
          <p:cNvPr id="3" name="Naslov 2"/>
          <p:cNvSpPr>
            <a:spLocks noGrp="1"/>
          </p:cNvSpPr>
          <p:nvPr>
            <p:ph type="title"/>
          </p:nvPr>
        </p:nvSpPr>
        <p:spPr/>
        <p:txBody>
          <a:bodyPr>
            <a:normAutofit/>
          </a:bodyPr>
          <a:lstStyle/>
          <a:p>
            <a:r>
              <a:rPr lang="hr-HR" sz="4000" dirty="0" smtClean="0">
                <a:latin typeface="Harlow Solid Italic" pitchFamily="82" charset="0"/>
              </a:rPr>
              <a:t>  Nogometno natjecanje</a:t>
            </a:r>
            <a:endParaRPr lang="hr-HR" sz="4000" dirty="0">
              <a:latin typeface="Harlow Solid Italic" pitchFamily="82" charset="0"/>
            </a:endParaRPr>
          </a:p>
        </p:txBody>
      </p:sp>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sadržaja 4"/>
          <p:cNvSpPr>
            <a:spLocks noGrp="1"/>
          </p:cNvSpPr>
          <p:nvPr>
            <p:ph idx="1"/>
          </p:nvPr>
        </p:nvSpPr>
        <p:spPr>
          <a:xfrm>
            <a:off x="457200" y="1524000"/>
            <a:ext cx="8229600" cy="4905396"/>
          </a:xfrm>
        </p:spPr>
        <p:txBody>
          <a:bodyPr>
            <a:normAutofit fontScale="92500" lnSpcReduction="20000"/>
          </a:bodyPr>
          <a:lstStyle/>
          <a:p>
            <a:pPr algn="just">
              <a:buNone/>
            </a:pPr>
            <a:r>
              <a:rPr lang="hr-HR" dirty="0" smtClean="0">
                <a:latin typeface="Harlow Solid Italic" pitchFamily="82" charset="0"/>
              </a:rPr>
              <a:t>             Dan  17.12.  sigurno   ćemo svi  dugo pamtiti, ne samo  zbog</a:t>
            </a:r>
          </a:p>
          <a:p>
            <a:pPr algn="just">
              <a:buNone/>
            </a:pPr>
            <a:r>
              <a:rPr lang="hr-HR" dirty="0" smtClean="0">
                <a:latin typeface="Harlow Solid Italic" pitchFamily="82" charset="0"/>
              </a:rPr>
              <a:t>    toga što učenici nisu imali nastavu, već što su taj dan uz igru i zabavu naučili puno korisnih savjeta koji će im sigurno koristiti u životu. </a:t>
            </a:r>
          </a:p>
          <a:p>
            <a:pPr algn="just">
              <a:buNone/>
            </a:pPr>
            <a:r>
              <a:rPr lang="hr-HR" dirty="0" smtClean="0"/>
              <a:t>     </a:t>
            </a:r>
          </a:p>
          <a:p>
            <a:pPr algn="just">
              <a:buNone/>
            </a:pPr>
            <a:r>
              <a:rPr lang="hr-HR" dirty="0" smtClean="0">
                <a:latin typeface="Harlow Solid Italic" pitchFamily="82" charset="0"/>
              </a:rPr>
              <a:t>    Cijeli program bio je posvećen ovisnosti, a naši djelatnici škole, itekako, su se potrudili da taj dan bude što zanimljiviji. Nositelj programa je bila pedagogica Nives Erceg, a u suradnji s njom pomogali su joj Petar Brašić, Vera MiljevićJelčić,Ana Mijić, Ivanka Vatović i naravno, svi ostali učitelji. Program je sadržavao tjelovježbu,dva natjecateljska kviza  u kojima su učenici pokazali svoje znanje i prigodni film na temu Ovisnost. Bitno je još spomenuti da su postojali i bedževi koji su davali jasnu poruku učenicima” </a:t>
            </a:r>
            <a:r>
              <a:rPr lang="hr-HR" dirty="0" smtClean="0">
                <a:latin typeface="Goudy Old Style" pitchFamily="18" charset="0"/>
              </a:rPr>
              <a:t>JEDNO NE, MIJENJA </a:t>
            </a:r>
            <a:r>
              <a:rPr lang="hr-HR" dirty="0" smtClean="0">
                <a:latin typeface="Gisha" pitchFamily="34" charset="-79"/>
                <a:cs typeface="Gisha" pitchFamily="34" charset="-79"/>
              </a:rPr>
              <a:t>SVE”!</a:t>
            </a:r>
          </a:p>
        </p:txBody>
      </p:sp>
      <p:sp>
        <p:nvSpPr>
          <p:cNvPr id="4" name="Naslov 3"/>
          <p:cNvSpPr>
            <a:spLocks noGrp="1"/>
          </p:cNvSpPr>
          <p:nvPr>
            <p:ph type="title"/>
          </p:nvPr>
        </p:nvSpPr>
        <p:spPr/>
        <p:txBody>
          <a:bodyPr>
            <a:normAutofit/>
          </a:bodyPr>
          <a:lstStyle/>
          <a:p>
            <a:r>
              <a:rPr lang="hr-HR" sz="4000" dirty="0" smtClean="0">
                <a:latin typeface="Harlow Solid Italic" pitchFamily="82" charset="0"/>
              </a:rPr>
              <a:t>  Jedno ne, mijenja sve!!!</a:t>
            </a:r>
            <a:endParaRPr lang="hr-HR" sz="4000" dirty="0">
              <a:latin typeface="Harlow Solid Italic" pitchFamily="82"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lstStyle/>
          <a:p>
            <a:pPr algn="just">
              <a:buNone/>
            </a:pPr>
            <a:r>
              <a:rPr lang="hr-HR" dirty="0" smtClean="0">
                <a:latin typeface="Harlow Solid Italic" pitchFamily="82" charset="0"/>
              </a:rPr>
              <a:t>   Vjerujemo da su svi naši učenici izvukli jasnu pouku koliko je bilo koja ovisnost opasna, bilo da je riječ o narkoticima, alkoholu, nikotinu, kocki, televiziji, internetu ili hrani. </a:t>
            </a:r>
          </a:p>
        </p:txBody>
      </p:sp>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teksta 4"/>
          <p:cNvSpPr>
            <a:spLocks noGrp="1"/>
          </p:cNvSpPr>
          <p:nvPr>
            <p:ph type="body" idx="1"/>
          </p:nvPr>
        </p:nvSpPr>
        <p:spPr>
          <a:xfrm>
            <a:off x="457200" y="1399593"/>
            <a:ext cx="4040188" cy="373223"/>
          </a:xfrm>
        </p:spPr>
        <p:txBody>
          <a:bodyPr/>
          <a:lstStyle/>
          <a:p>
            <a:r>
              <a:rPr lang="hr-HR" dirty="0" smtClean="0">
                <a:latin typeface="Harlow Solid Italic" pitchFamily="82" charset="0"/>
              </a:rPr>
              <a:t>trčanje i tjelovježba</a:t>
            </a:r>
            <a:endParaRPr lang="hr-HR" dirty="0">
              <a:latin typeface="Harlow Solid Italic" pitchFamily="82" charset="0"/>
            </a:endParaRPr>
          </a:p>
        </p:txBody>
      </p:sp>
      <p:pic>
        <p:nvPicPr>
          <p:cNvPr id="9" name="Rezervirano mjesto sadržaja 8" descr="unnamed (10).jpg"/>
          <p:cNvPicPr>
            <a:picLocks noGrp="1" noChangeAspect="1"/>
          </p:cNvPicPr>
          <p:nvPr>
            <p:ph sz="half" idx="2"/>
          </p:nvPr>
        </p:nvPicPr>
        <p:blipFill>
          <a:blip r:embed="rId2" cstate="print"/>
          <a:stretch>
            <a:fillRect/>
          </a:stretch>
        </p:blipFill>
        <p:spPr>
          <a:xfrm>
            <a:off x="357158" y="1844823"/>
            <a:ext cx="4070826" cy="4211479"/>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 name="Rezervirano mjesto sadržaja 9" descr="image-a3ae064ae5d7e57e73669a682783975cb567841dbb03735b797a3597d2bc9cb2-V (1).jpg"/>
          <p:cNvPicPr>
            <a:picLocks noGrp="1" noChangeAspect="1"/>
          </p:cNvPicPr>
          <p:nvPr>
            <p:ph sz="quarter" idx="4"/>
          </p:nvPr>
        </p:nvPicPr>
        <p:blipFill>
          <a:blip r:embed="rId3" cstate="print"/>
          <a:stretch>
            <a:fillRect/>
          </a:stretch>
        </p:blipFill>
        <p:spPr>
          <a:xfrm>
            <a:off x="4643438" y="1196752"/>
            <a:ext cx="4000528" cy="4859551"/>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7" name="Rezervirano mjesto teksta 6"/>
          <p:cNvSpPr>
            <a:spLocks noGrp="1"/>
          </p:cNvSpPr>
          <p:nvPr>
            <p:ph type="body" idx="3"/>
          </p:nvPr>
        </p:nvSpPr>
        <p:spPr/>
        <p:txBody>
          <a:bodyPr/>
          <a:lstStyle/>
          <a:p>
            <a:r>
              <a:rPr lang="hr-HR" dirty="0" smtClean="0">
                <a:latin typeface="Harlow Solid Italic" pitchFamily="82" charset="0"/>
              </a:rPr>
              <a:t>natjecateljski kviz</a:t>
            </a:r>
            <a:endParaRPr lang="hr-HR" dirty="0">
              <a:latin typeface="Harlow Solid Italic" pitchFamily="82" charset="0"/>
            </a:endParaRPr>
          </a:p>
        </p:txBody>
      </p:sp>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980728"/>
            <a:ext cx="8229600" cy="5115272"/>
          </a:xfrm>
        </p:spPr>
        <p:txBody>
          <a:bodyPr>
            <a:normAutofit/>
          </a:bodyPr>
          <a:lstStyle/>
          <a:p>
            <a:pPr algn="just">
              <a:buNone/>
            </a:pPr>
            <a:r>
              <a:rPr lang="hr-HR" sz="2400" dirty="0" smtClean="0">
                <a:latin typeface="Harlow Solid Italic" pitchFamily="82" charset="0"/>
              </a:rPr>
              <a:t>    Jelčić na literarnim radovima, također, Mariji Đurđević,a na fotografijama posebno zahvaljujemo Ani Mijić i ravnatelju Zlatku Volareviću. Moram spomenuti i Mariju Sršen koja je uvijek bila tu ako  je trebalo pomoći oko tehničkih stvari u izradi lista i Anu Utovac koja se vjerno brinula o ljepotama naše škole i  likovnim radovima učenika.</a:t>
            </a:r>
          </a:p>
          <a:p>
            <a:pPr algn="just">
              <a:buNone/>
            </a:pPr>
            <a:r>
              <a:rPr lang="hr-HR" sz="2400" dirty="0" smtClean="0">
                <a:latin typeface="Harlow Solid Italic" pitchFamily="82" charset="0"/>
              </a:rPr>
              <a:t>                                                                               Urednica:</a:t>
            </a:r>
          </a:p>
          <a:p>
            <a:pPr algn="just">
              <a:buNone/>
            </a:pPr>
            <a:r>
              <a:rPr lang="hr-HR" sz="2400" dirty="0" smtClean="0">
                <a:latin typeface="Harlow Solid Italic" pitchFamily="82" charset="0"/>
              </a:rPr>
              <a:t>                                                                                Slavica Ilić</a:t>
            </a:r>
          </a:p>
          <a:p>
            <a:pPr algn="just">
              <a:buNone/>
            </a:pPr>
            <a:r>
              <a:rPr lang="hr-HR" sz="2400" dirty="0" smtClean="0">
                <a:latin typeface="Harlow Solid Italic" pitchFamily="82" charset="0"/>
              </a:rPr>
              <a:t>                                                             </a:t>
            </a:r>
            <a:endParaRPr lang="hr-HR" sz="2400" dirty="0">
              <a:latin typeface="Harlow Solid Italic" pitchFamily="82"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Naslov 5"/>
          <p:cNvSpPr>
            <a:spLocks noGrp="1"/>
          </p:cNvSpPr>
          <p:nvPr>
            <p:ph type="title"/>
          </p:nvPr>
        </p:nvSpPr>
        <p:spPr>
          <a:xfrm>
            <a:off x="457200" y="214290"/>
            <a:ext cx="8229600" cy="1071570"/>
          </a:xfrm>
        </p:spPr>
        <p:txBody>
          <a:bodyPr>
            <a:normAutofit/>
          </a:bodyPr>
          <a:lstStyle/>
          <a:p>
            <a:r>
              <a:rPr lang="hr-HR" sz="3600" dirty="0" smtClean="0">
                <a:latin typeface="Harlow Solid Italic" pitchFamily="82" charset="0"/>
              </a:rPr>
              <a:t>Učenici sudjeluju u kvizu</a:t>
            </a:r>
            <a:endParaRPr lang="hr-HR" sz="3600" dirty="0">
              <a:latin typeface="Harlow Solid Italic" pitchFamily="82" charset="0"/>
            </a:endParaRPr>
          </a:p>
        </p:txBody>
      </p:sp>
      <p:pic>
        <p:nvPicPr>
          <p:cNvPr id="9" name="Rezervirano mjesto sadržaja 8" descr="unnamed (17).jpg"/>
          <p:cNvPicPr>
            <a:picLocks noGrp="1" noChangeAspect="1"/>
          </p:cNvPicPr>
          <p:nvPr>
            <p:ph sz="half" idx="1"/>
          </p:nvPr>
        </p:nvPicPr>
        <p:blipFill>
          <a:blip r:embed="rId2" cstate="print"/>
          <a:stretch>
            <a:fillRect/>
          </a:stretch>
        </p:blipFill>
        <p:spPr>
          <a:xfrm>
            <a:off x="642910" y="1500174"/>
            <a:ext cx="3929090"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2" name="Rezervirano mjesto sadržaja 11" descr="unnamed (9).jpg"/>
          <p:cNvPicPr>
            <a:picLocks noGrp="1" noChangeAspect="1"/>
          </p:cNvPicPr>
          <p:nvPr>
            <p:ph sz="half" idx="2"/>
          </p:nvPr>
        </p:nvPicPr>
        <p:blipFill>
          <a:blip r:embed="rId3" cstate="print"/>
          <a:stretch>
            <a:fillRect/>
          </a:stretch>
        </p:blipFill>
        <p:spPr>
          <a:xfrm>
            <a:off x="4786314" y="1500174"/>
            <a:ext cx="3714776" cy="4595826"/>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slov 1"/>
          <p:cNvSpPr>
            <a:spLocks noGrp="1"/>
          </p:cNvSpPr>
          <p:nvPr>
            <p:ph type="title"/>
          </p:nvPr>
        </p:nvSpPr>
        <p:spPr>
          <a:xfrm>
            <a:off x="457200" y="142852"/>
            <a:ext cx="8229600" cy="1000132"/>
          </a:xfrm>
        </p:spPr>
        <p:txBody>
          <a:bodyPr>
            <a:normAutofit/>
          </a:bodyPr>
          <a:lstStyle/>
          <a:p>
            <a:r>
              <a:rPr lang="hr-HR" sz="4000" dirty="0" smtClean="0">
                <a:latin typeface="Harlow Solid Italic" pitchFamily="82" charset="0"/>
              </a:rPr>
              <a:t>Pobjedničke  ekipe</a:t>
            </a:r>
            <a:endParaRPr lang="hr-HR" sz="4000" dirty="0">
              <a:latin typeface="Harlow Solid Italic" pitchFamily="82" charset="0"/>
            </a:endParaRPr>
          </a:p>
        </p:txBody>
      </p:sp>
      <p:pic>
        <p:nvPicPr>
          <p:cNvPr id="5" name="Rezervirano mjesto sadržaja 4" descr="image-ccc6b648127eed2d8c4d384ade62d179cdd067ebe599edacb0db355aabdb073d-V.jpg"/>
          <p:cNvPicPr>
            <a:picLocks noGrp="1" noChangeAspect="1"/>
          </p:cNvPicPr>
          <p:nvPr>
            <p:ph sz="half" idx="1"/>
          </p:nvPr>
        </p:nvPicPr>
        <p:blipFill>
          <a:blip r:embed="rId2" cstate="print"/>
          <a:stretch>
            <a:fillRect/>
          </a:stretch>
        </p:blipFill>
        <p:spPr>
          <a:xfrm>
            <a:off x="714348" y="1524000"/>
            <a:ext cx="3714776"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Rezervirano mjesto sadržaja 5" descr="unnamed.jpg"/>
          <p:cNvPicPr>
            <a:picLocks noGrp="1" noChangeAspect="1"/>
          </p:cNvPicPr>
          <p:nvPr>
            <p:ph sz="half" idx="2"/>
          </p:nvPr>
        </p:nvPicPr>
        <p:blipFill>
          <a:blip r:embed="rId3" cstate="print"/>
          <a:stretch>
            <a:fillRect/>
          </a:stretch>
        </p:blipFill>
        <p:spPr>
          <a:xfrm>
            <a:off x="4714876" y="1524000"/>
            <a:ext cx="3643338" cy="45720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zervirano mjesto sadržaja 5"/>
          <p:cNvSpPr>
            <a:spLocks noGrp="1"/>
          </p:cNvSpPr>
          <p:nvPr>
            <p:ph idx="1"/>
          </p:nvPr>
        </p:nvSpPr>
        <p:spPr>
          <a:xfrm>
            <a:off x="457200" y="1524000"/>
            <a:ext cx="8229600" cy="5048272"/>
          </a:xfrm>
        </p:spPr>
        <p:txBody>
          <a:bodyPr/>
          <a:lstStyle/>
          <a:p>
            <a:pPr algn="just">
              <a:buNone/>
            </a:pPr>
            <a:r>
              <a:rPr lang="hr-HR" dirty="0" smtClean="0">
                <a:latin typeface="Harlow Solid Italic" pitchFamily="82" charset="0"/>
              </a:rPr>
              <a:t>  Blagdanski  ugođaj  ni  ove   godine  nije   nedostajao  našoj</a:t>
            </a:r>
          </a:p>
          <a:p>
            <a:pPr algn="just">
              <a:buNone/>
            </a:pPr>
            <a:r>
              <a:rPr lang="hr-HR" dirty="0" smtClean="0">
                <a:latin typeface="Harlow Solid Italic" pitchFamily="82" charset="0"/>
              </a:rPr>
              <a:t>   školi. Tako smo 23. 12. imali prigodne igrokaze koje su izveli naši učenici uz pomoć  učiteljica Marije Đurđević i Ane Mijić.</a:t>
            </a:r>
          </a:p>
          <a:p>
            <a:pPr algn="just">
              <a:buNone/>
            </a:pPr>
            <a:r>
              <a:rPr lang="hr-HR" dirty="0" smtClean="0">
                <a:latin typeface="Harlow Solid Italic" pitchFamily="82" charset="0"/>
              </a:rPr>
              <a:t>  Da bi ugođaj bio još posebniji imali smo i glazbene točke koje su se pjevale na hrvatskom,engleskom i talijanskom jeziku. Za prekrasne melodije koje su stvarale božićnu atmosferu zaslužne su Tadeja </a:t>
            </a:r>
            <a:r>
              <a:rPr lang="hr-HR" dirty="0" err="1" smtClean="0">
                <a:latin typeface="Harlow Solid Italic" pitchFamily="82" charset="0"/>
              </a:rPr>
              <a:t>Barović</a:t>
            </a:r>
            <a:r>
              <a:rPr lang="hr-HR" dirty="0" smtClean="0">
                <a:latin typeface="Harlow Solid Italic" pitchFamily="82" charset="0"/>
              </a:rPr>
              <a:t> i Elza Čagalj. Njima nije bilo teško svakodnevno vježbati s učenicima. </a:t>
            </a:r>
          </a:p>
          <a:p>
            <a:pPr algn="just">
              <a:buNone/>
            </a:pPr>
            <a:r>
              <a:rPr lang="hr-HR" dirty="0" smtClean="0">
                <a:latin typeface="Harlow Solid Italic" pitchFamily="82" charset="0"/>
              </a:rPr>
              <a:t> Također, ćemo spomenuti i uvijek dobro došle recitacije koje su izveli učenici pod vodstvom Vere Miljević Jelčić. </a:t>
            </a:r>
            <a:endParaRPr lang="hr-HR" dirty="0">
              <a:latin typeface="Harlow Solid Italic" pitchFamily="82" charset="0"/>
            </a:endParaRPr>
          </a:p>
        </p:txBody>
      </p:sp>
      <p:sp>
        <p:nvSpPr>
          <p:cNvPr id="5" name="Naslov 4"/>
          <p:cNvSpPr>
            <a:spLocks noGrp="1"/>
          </p:cNvSpPr>
          <p:nvPr>
            <p:ph type="title"/>
          </p:nvPr>
        </p:nvSpPr>
        <p:spPr/>
        <p:txBody>
          <a:bodyPr/>
          <a:lstStyle/>
          <a:p>
            <a:r>
              <a:rPr lang="hr-HR" dirty="0" smtClean="0">
                <a:latin typeface="Harlow Solid Italic" pitchFamily="82" charset="0"/>
              </a:rPr>
              <a:t>  Božićna čarolija</a:t>
            </a:r>
            <a:endParaRPr lang="hr-HR" dirty="0">
              <a:latin typeface="Harlow Solid Italic" pitchFamily="82" charset="0"/>
            </a:endParaRPr>
          </a:p>
        </p:txBody>
      </p:sp>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Naslov 6"/>
          <p:cNvSpPr>
            <a:spLocks noGrp="1"/>
          </p:cNvSpPr>
          <p:nvPr>
            <p:ph type="title"/>
          </p:nvPr>
        </p:nvSpPr>
        <p:spPr/>
        <p:txBody>
          <a:bodyPr/>
          <a:lstStyle/>
          <a:p>
            <a:r>
              <a:rPr lang="hr-HR" dirty="0" smtClean="0">
                <a:latin typeface="Harlow Solid Italic" pitchFamily="82" charset="0"/>
              </a:rPr>
              <a:t>Božićni igrokaz</a:t>
            </a:r>
            <a:endParaRPr lang="hr-HR" dirty="0">
              <a:latin typeface="Harlow Solid Italic" pitchFamily="82" charset="0"/>
            </a:endParaRPr>
          </a:p>
        </p:txBody>
      </p:sp>
      <p:pic>
        <p:nvPicPr>
          <p:cNvPr id="10" name="Rezervirano mjesto slike 9" descr="image-984f584a085046bffb099100ae18b3c45e43765abdc73c54edc479d20f615b10-V (1).jpg"/>
          <p:cNvPicPr>
            <a:picLocks noGrp="1" noChangeAspect="1"/>
          </p:cNvPicPr>
          <p:nvPr>
            <p:ph type="pic" idx="1"/>
          </p:nvPr>
        </p:nvPicPr>
        <p:blipFill>
          <a:blip r:embed="rId2" cstate="print"/>
          <a:srcRect t="19160" b="19160"/>
          <a:stretch>
            <a:fillRect/>
          </a:stretch>
        </p:blipFill>
        <p:spPr>
          <a:xfrm>
            <a:off x="571472" y="500042"/>
            <a:ext cx="6019800" cy="5562600"/>
          </a:xfrm>
        </p:spPr>
      </p:pic>
      <p:sp>
        <p:nvSpPr>
          <p:cNvPr id="9" name="Rezervirano mjesto teksta 8"/>
          <p:cNvSpPr>
            <a:spLocks noGrp="1"/>
          </p:cNvSpPr>
          <p:nvPr>
            <p:ph type="body" sz="half" idx="2"/>
          </p:nvPr>
        </p:nvSpPr>
        <p:spPr/>
        <p:txBody>
          <a:bodyPr/>
          <a:lstStyle/>
          <a:p>
            <a:r>
              <a:rPr lang="hr-HR" dirty="0" smtClean="0">
                <a:latin typeface="Harlow Solid Italic" pitchFamily="82" charset="0"/>
              </a:rPr>
              <a:t>Naši  mali glumci su vjerno dočarali božićnu atmosferu</a:t>
            </a:r>
            <a:r>
              <a:rPr lang="hr-HR" dirty="0" smtClean="0"/>
              <a:t>. </a:t>
            </a:r>
            <a:endParaRPr lang="hr-HR" dirty="0"/>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slov 4"/>
          <p:cNvSpPr>
            <a:spLocks noGrp="1"/>
          </p:cNvSpPr>
          <p:nvPr>
            <p:ph type="title"/>
          </p:nvPr>
        </p:nvSpPr>
        <p:spPr/>
        <p:txBody>
          <a:bodyPr/>
          <a:lstStyle/>
          <a:p>
            <a:r>
              <a:rPr lang="hr-HR" dirty="0" smtClean="0">
                <a:latin typeface="Harlow Solid Italic" pitchFamily="82" charset="0"/>
              </a:rPr>
              <a:t>Dvije dramske družine</a:t>
            </a:r>
            <a:endParaRPr lang="hr-HR" dirty="0">
              <a:latin typeface="Harlow Solid Italic" pitchFamily="82" charset="0"/>
            </a:endParaRPr>
          </a:p>
        </p:txBody>
      </p:sp>
      <p:pic>
        <p:nvPicPr>
          <p:cNvPr id="8" name="Rezervirano mjesto sadržaja 7" descr="image-984f584a085046bffb099100ae18b3c45e43765abdc73c54edc479d20f615b10-V (1)-001.jpg"/>
          <p:cNvPicPr>
            <a:picLocks noGrp="1" noChangeAspect="1"/>
          </p:cNvPicPr>
          <p:nvPr>
            <p:ph sz="half" idx="1"/>
          </p:nvPr>
        </p:nvPicPr>
        <p:blipFill>
          <a:blip r:embed="rId2" cstate="print"/>
          <a:stretch>
            <a:fillRect/>
          </a:stretch>
        </p:blipFill>
        <p:spPr>
          <a:xfrm>
            <a:off x="500034" y="1524000"/>
            <a:ext cx="3857652" cy="4572000"/>
          </a:xfrm>
        </p:spPr>
      </p:pic>
      <p:pic>
        <p:nvPicPr>
          <p:cNvPr id="9" name="Rezervirano mjesto sadržaja 8" descr="image-988828962380564fbe6873f808399e343b29d93efb4cab03ada4b2b1b86919a8-V.jpg"/>
          <p:cNvPicPr>
            <a:picLocks noGrp="1" noChangeAspect="1"/>
          </p:cNvPicPr>
          <p:nvPr>
            <p:ph sz="half" idx="2"/>
          </p:nvPr>
        </p:nvPicPr>
        <p:blipFill>
          <a:blip r:embed="rId3" cstate="print"/>
          <a:stretch>
            <a:fillRect/>
          </a:stretch>
        </p:blipFill>
        <p:spPr>
          <a:xfrm>
            <a:off x="4500562" y="1524000"/>
            <a:ext cx="4000528" cy="4572000"/>
          </a:xfrm>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41220_140646.jpg"/>
          <p:cNvPicPr>
            <a:picLocks noGrp="1" noChangeAspect="1"/>
          </p:cNvPicPr>
          <p:nvPr>
            <p:ph idx="1"/>
          </p:nvPr>
        </p:nvPicPr>
        <p:blipFill>
          <a:blip r:embed="rId2" cstate="print"/>
          <a:stretch>
            <a:fillRect/>
          </a:stretch>
        </p:blipFill>
        <p:spPr>
          <a:xfrm>
            <a:off x="1187624" y="1268760"/>
            <a:ext cx="6768752" cy="4827240"/>
          </a:xfrm>
        </p:spPr>
      </p:pic>
      <p:sp>
        <p:nvSpPr>
          <p:cNvPr id="3" name="Title 2"/>
          <p:cNvSpPr>
            <a:spLocks noGrp="1"/>
          </p:cNvSpPr>
          <p:nvPr>
            <p:ph type="title"/>
          </p:nvPr>
        </p:nvSpPr>
        <p:spPr>
          <a:xfrm>
            <a:off x="457200" y="152400"/>
            <a:ext cx="8219256" cy="972344"/>
          </a:xfrm>
        </p:spPr>
        <p:txBody>
          <a:bodyPr/>
          <a:lstStyle/>
          <a:p>
            <a:r>
              <a:rPr lang="hr-HR" dirty="0" smtClean="0">
                <a:latin typeface="Harlow Solid Italic" pitchFamily="82" charset="0"/>
              </a:rPr>
              <a:t>Sveta obitelj</a:t>
            </a:r>
            <a:endParaRPr lang="hr-HR" dirty="0">
              <a:latin typeface="Harlow Solid Italic" pitchFamily="82" charset="0"/>
            </a:endParaRP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3600" dirty="0" smtClean="0">
                <a:latin typeface="Harlow Solid Italic" pitchFamily="82" charset="0"/>
              </a:rPr>
              <a:t>Božićni  panoi</a:t>
            </a:r>
            <a:endParaRPr lang="hr-HR" sz="3600" dirty="0">
              <a:latin typeface="Harlow Solid Italic" pitchFamily="82" charset="0"/>
            </a:endParaRPr>
          </a:p>
        </p:txBody>
      </p:sp>
      <p:pic>
        <p:nvPicPr>
          <p:cNvPr id="5" name="Content Placeholder 4" descr="20150302_133939 (1).jpg"/>
          <p:cNvPicPr>
            <a:picLocks noGrp="1" noChangeAspect="1"/>
          </p:cNvPicPr>
          <p:nvPr>
            <p:ph sz="half" idx="1"/>
          </p:nvPr>
        </p:nvPicPr>
        <p:blipFill>
          <a:blip r:embed="rId2" cstate="print"/>
          <a:stretch>
            <a:fillRect/>
          </a:stretch>
        </p:blipFill>
        <p:spPr>
          <a:xfrm rot="5400000">
            <a:off x="381410" y="2211996"/>
            <a:ext cx="4210817" cy="3044429"/>
          </a:xfrm>
          <a:ln>
            <a:solidFill>
              <a:schemeClr val="accent6">
                <a:lumMod val="75000"/>
              </a:schemeClr>
            </a:solidFill>
          </a:ln>
        </p:spPr>
      </p:pic>
      <p:pic>
        <p:nvPicPr>
          <p:cNvPr id="6" name="Content Placeholder 5" descr="20150302_133951.jpg"/>
          <p:cNvPicPr>
            <a:picLocks noGrp="1" noChangeAspect="1"/>
          </p:cNvPicPr>
          <p:nvPr>
            <p:ph sz="half" idx="2"/>
          </p:nvPr>
        </p:nvPicPr>
        <p:blipFill>
          <a:blip r:embed="rId3" cstate="print"/>
          <a:stretch>
            <a:fillRect/>
          </a:stretch>
        </p:blipFill>
        <p:spPr>
          <a:xfrm>
            <a:off x="4283968" y="1844824"/>
            <a:ext cx="4279454" cy="3487390"/>
          </a:xfrm>
          <a:ln>
            <a:solidFill>
              <a:schemeClr val="accent6">
                <a:lumMod val="75000"/>
              </a:schemeClr>
            </a:solidFill>
          </a:ln>
        </p:spPr>
      </p:pic>
    </p:spTree>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50112_095215.jpg"/>
          <p:cNvPicPr>
            <a:picLocks noGrp="1" noChangeAspect="1"/>
          </p:cNvPicPr>
          <p:nvPr>
            <p:ph idx="1"/>
          </p:nvPr>
        </p:nvPicPr>
        <p:blipFill>
          <a:blip r:embed="rId2" cstate="print"/>
          <a:stretch>
            <a:fillRect/>
          </a:stretch>
        </p:blipFill>
        <p:spPr>
          <a:xfrm rot="5400000">
            <a:off x="1582316" y="1465684"/>
            <a:ext cx="5979368" cy="4572000"/>
          </a:xfrm>
          <a:ln>
            <a:solidFill>
              <a:srgbClr val="FF0000"/>
            </a:solidFill>
          </a:ln>
        </p:spPr>
      </p:pic>
    </p:spTree>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zervirano mjesto sadržaja 5"/>
          <p:cNvSpPr>
            <a:spLocks noGrp="1"/>
          </p:cNvSpPr>
          <p:nvPr>
            <p:ph idx="1"/>
          </p:nvPr>
        </p:nvSpPr>
        <p:spPr/>
        <p:txBody>
          <a:bodyPr/>
          <a:lstStyle/>
          <a:p>
            <a:pPr algn="ctr">
              <a:buNone/>
            </a:pPr>
            <a:r>
              <a:rPr lang="hr-HR" dirty="0" smtClean="0">
                <a:latin typeface="Harlow Solid Italic" pitchFamily="82" charset="0"/>
              </a:rPr>
              <a:t>Zima </a:t>
            </a:r>
          </a:p>
          <a:p>
            <a:pPr algn="ctr">
              <a:buNone/>
            </a:pPr>
            <a:endParaRPr lang="hr-HR" dirty="0" smtClean="0">
              <a:latin typeface="Harlow Solid Italic" pitchFamily="82" charset="0"/>
            </a:endParaRPr>
          </a:p>
          <a:p>
            <a:pPr algn="ctr">
              <a:buNone/>
            </a:pPr>
            <a:r>
              <a:rPr lang="hr-HR" dirty="0" smtClean="0">
                <a:latin typeface="Harlow Solid Italic" pitchFamily="82" charset="0"/>
              </a:rPr>
              <a:t> Došla nam je zima,       </a:t>
            </a:r>
          </a:p>
          <a:p>
            <a:pPr algn="ctr">
              <a:buNone/>
            </a:pPr>
            <a:r>
              <a:rPr lang="hr-HR" dirty="0" smtClean="0">
                <a:latin typeface="Harlow Solid Italic" pitchFamily="82" charset="0"/>
              </a:rPr>
              <a:t>Pahuljice ona ima.</a:t>
            </a:r>
          </a:p>
          <a:p>
            <a:pPr algn="ctr">
              <a:buNone/>
            </a:pPr>
            <a:r>
              <a:rPr lang="hr-HR" dirty="0" smtClean="0">
                <a:latin typeface="Harlow Solid Italic" pitchFamily="82" charset="0"/>
              </a:rPr>
              <a:t>Medo spava san</a:t>
            </a:r>
          </a:p>
          <a:p>
            <a:pPr algn="ctr">
              <a:buNone/>
            </a:pPr>
            <a:r>
              <a:rPr lang="hr-HR" dirty="0" smtClean="0">
                <a:latin typeface="Harlow Solid Italic" pitchFamily="82" charset="0"/>
              </a:rPr>
              <a:t>Dok ne svane proljetni dan.</a:t>
            </a:r>
          </a:p>
          <a:p>
            <a:pPr algn="ctr">
              <a:buNone/>
            </a:pPr>
            <a:endParaRPr lang="hr-HR" dirty="0" smtClean="0">
              <a:latin typeface="Harlow Solid Italic" pitchFamily="82" charset="0"/>
            </a:endParaRPr>
          </a:p>
          <a:p>
            <a:pPr algn="ctr">
              <a:buNone/>
            </a:pPr>
            <a:r>
              <a:rPr lang="hr-HR" dirty="0" smtClean="0">
                <a:latin typeface="Harlow Solid Italic" pitchFamily="82" charset="0"/>
              </a:rPr>
              <a:t> Gabriela Slade,1. razred</a:t>
            </a:r>
            <a:endParaRPr lang="hr-HR" dirty="0">
              <a:latin typeface="Harlow Solid Italic" pitchFamily="82" charset="0"/>
            </a:endParaRPr>
          </a:p>
        </p:txBody>
      </p:sp>
      <p:sp>
        <p:nvSpPr>
          <p:cNvPr id="5" name="Naslov 4"/>
          <p:cNvSpPr>
            <a:spLocks noGrp="1"/>
          </p:cNvSpPr>
          <p:nvPr>
            <p:ph type="title"/>
          </p:nvPr>
        </p:nvSpPr>
        <p:spPr/>
        <p:txBody>
          <a:bodyPr>
            <a:normAutofit/>
          </a:bodyPr>
          <a:lstStyle/>
          <a:p>
            <a:r>
              <a:rPr lang="hr-HR" sz="3600" dirty="0" smtClean="0">
                <a:latin typeface="Harlow Solid Italic" pitchFamily="82" charset="0"/>
              </a:rPr>
              <a:t>Božićni , snježni stihovi i misli naših učenika</a:t>
            </a:r>
            <a:endParaRPr lang="hr-HR" sz="3600" dirty="0">
              <a:latin typeface="Harlow Solid Italic" pitchFamily="82" charset="0"/>
            </a:endParaRPr>
          </a:p>
        </p:txBody>
      </p:sp>
    </p:spTree>
  </p:cSld>
  <p:clrMapOvr>
    <a:masterClrMapping/>
  </p:clrMapOvr>
  <p:transition>
    <p:dissolve/>
  </p:transition>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zervirano mjesto sadržaja 4"/>
          <p:cNvSpPr>
            <a:spLocks noGrp="1"/>
          </p:cNvSpPr>
          <p:nvPr>
            <p:ph sz="half" idx="1"/>
          </p:nvPr>
        </p:nvSpPr>
        <p:spPr>
          <a:xfrm>
            <a:off x="457200" y="1196752"/>
            <a:ext cx="4059936" cy="4899248"/>
          </a:xfrm>
        </p:spPr>
        <p:txBody>
          <a:bodyPr>
            <a:normAutofit fontScale="92500" lnSpcReduction="10000"/>
          </a:bodyPr>
          <a:lstStyle/>
          <a:p>
            <a:pPr>
              <a:buNone/>
            </a:pPr>
            <a:r>
              <a:rPr lang="hr-HR" dirty="0" smtClean="0">
                <a:latin typeface="Harlow Solid Italic" pitchFamily="82" charset="0"/>
              </a:rPr>
              <a:t>Prva pahulja</a:t>
            </a:r>
          </a:p>
          <a:p>
            <a:pPr>
              <a:buNone/>
            </a:pPr>
            <a:endParaRPr lang="hr-HR" dirty="0" smtClean="0"/>
          </a:p>
          <a:p>
            <a:pPr>
              <a:buNone/>
            </a:pPr>
            <a:r>
              <a:rPr lang="hr-HR" dirty="0" smtClean="0">
                <a:latin typeface="Harlow Solid Italic" pitchFamily="82" charset="0"/>
              </a:rPr>
              <a:t>Jedna pahuljica bijela</a:t>
            </a:r>
          </a:p>
          <a:p>
            <a:pPr>
              <a:buNone/>
            </a:pPr>
            <a:r>
              <a:rPr lang="hr-HR" dirty="0" smtClean="0">
                <a:latin typeface="Harlow Solid Italic" pitchFamily="82" charset="0"/>
              </a:rPr>
              <a:t>na moj dlan je sjela.</a:t>
            </a:r>
          </a:p>
          <a:p>
            <a:pPr>
              <a:buNone/>
            </a:pPr>
            <a:r>
              <a:rPr lang="hr-HR" dirty="0" smtClean="0">
                <a:latin typeface="Harlow Solid Italic" pitchFamily="82" charset="0"/>
              </a:rPr>
              <a:t>Došla nam je zima,</a:t>
            </a:r>
          </a:p>
          <a:p>
            <a:pPr>
              <a:buNone/>
            </a:pPr>
            <a:r>
              <a:rPr lang="hr-HR" dirty="0" smtClean="0">
                <a:latin typeface="Harlow Solid Italic" pitchFamily="82" charset="0"/>
              </a:rPr>
              <a:t>Reći mi je htjela.</a:t>
            </a:r>
          </a:p>
          <a:p>
            <a:pPr>
              <a:buNone/>
            </a:pPr>
            <a:endParaRPr lang="hr-HR" dirty="0" smtClean="0"/>
          </a:p>
          <a:p>
            <a:pPr>
              <a:buNone/>
            </a:pPr>
            <a:r>
              <a:rPr lang="hr-HR" dirty="0" smtClean="0">
                <a:latin typeface="Harlow Solid Italic" pitchFamily="82" charset="0"/>
              </a:rPr>
              <a:t>Jana Radić,1.razred</a:t>
            </a:r>
          </a:p>
        </p:txBody>
      </p:sp>
      <p:sp>
        <p:nvSpPr>
          <p:cNvPr id="6" name="Rezervirano mjesto sadržaja 5"/>
          <p:cNvSpPr>
            <a:spLocks noGrp="1"/>
          </p:cNvSpPr>
          <p:nvPr>
            <p:ph sz="half" idx="2"/>
          </p:nvPr>
        </p:nvSpPr>
        <p:spPr>
          <a:xfrm>
            <a:off x="4648200" y="1071546"/>
            <a:ext cx="4059936" cy="5500726"/>
          </a:xfrm>
        </p:spPr>
        <p:txBody>
          <a:bodyPr>
            <a:normAutofit fontScale="92500" lnSpcReduction="10000"/>
          </a:bodyPr>
          <a:lstStyle/>
          <a:p>
            <a:pPr>
              <a:buNone/>
            </a:pPr>
            <a:r>
              <a:rPr lang="hr-HR" dirty="0" smtClean="0">
                <a:latin typeface="Harlow Solid Italic" pitchFamily="82" charset="0"/>
              </a:rPr>
              <a:t>Božić</a:t>
            </a:r>
          </a:p>
          <a:p>
            <a:pPr>
              <a:buNone/>
            </a:pPr>
            <a:endParaRPr lang="hr-HR" dirty="0" smtClean="0"/>
          </a:p>
          <a:p>
            <a:pPr>
              <a:buNone/>
            </a:pPr>
            <a:r>
              <a:rPr lang="hr-HR" dirty="0" smtClean="0">
                <a:latin typeface="Harlow Solid Italic" pitchFamily="82" charset="0"/>
              </a:rPr>
              <a:t>Kasni noćni sat prolazi,</a:t>
            </a:r>
          </a:p>
          <a:p>
            <a:pPr>
              <a:buNone/>
            </a:pPr>
            <a:r>
              <a:rPr lang="hr-HR" dirty="0" smtClean="0">
                <a:latin typeface="Harlow Solid Italic" pitchFamily="82" charset="0"/>
              </a:rPr>
              <a:t>Isus k nama dolazi.</a:t>
            </a:r>
          </a:p>
          <a:p>
            <a:pPr>
              <a:buNone/>
            </a:pPr>
            <a:endParaRPr lang="hr-HR" dirty="0" smtClean="0">
              <a:latin typeface="Harlow Solid Italic" pitchFamily="82" charset="0"/>
            </a:endParaRPr>
          </a:p>
          <a:p>
            <a:pPr>
              <a:buNone/>
            </a:pPr>
            <a:r>
              <a:rPr lang="hr-HR" dirty="0" smtClean="0">
                <a:latin typeface="Harlow Solid Italic" pitchFamily="82" charset="0"/>
              </a:rPr>
              <a:t>Rodi se on u štalici,</a:t>
            </a:r>
          </a:p>
          <a:p>
            <a:pPr>
              <a:buNone/>
            </a:pPr>
            <a:r>
              <a:rPr lang="hr-HR" dirty="0" smtClean="0">
                <a:latin typeface="Harlow Solid Italic" pitchFamily="82" charset="0"/>
              </a:rPr>
              <a:t>Spava na tvrdoj slamici</a:t>
            </a:r>
            <a:r>
              <a:rPr lang="hr-HR" dirty="0" smtClean="0"/>
              <a:t>.</a:t>
            </a:r>
          </a:p>
          <a:p>
            <a:pPr>
              <a:buNone/>
            </a:pPr>
            <a:endParaRPr lang="hr-HR" dirty="0" smtClean="0"/>
          </a:p>
          <a:p>
            <a:pPr>
              <a:buNone/>
            </a:pPr>
            <a:r>
              <a:rPr lang="hr-HR" dirty="0" smtClean="0">
                <a:latin typeface="Harlow Solid Italic" pitchFamily="82" charset="0"/>
              </a:rPr>
              <a:t>Ne traži darova ni novaca,</a:t>
            </a:r>
          </a:p>
          <a:p>
            <a:pPr>
              <a:buNone/>
            </a:pPr>
            <a:r>
              <a:rPr lang="hr-HR" dirty="0" smtClean="0">
                <a:latin typeface="Harlow Solid Italic" pitchFamily="82" charset="0"/>
              </a:rPr>
              <a:t>društvo mu je jedino krava </a:t>
            </a:r>
          </a:p>
          <a:p>
            <a:pPr>
              <a:buNone/>
            </a:pPr>
            <a:r>
              <a:rPr lang="hr-HR" dirty="0" smtClean="0">
                <a:latin typeface="Harlow Solid Italic" pitchFamily="82" charset="0"/>
              </a:rPr>
              <a:t>i ovca.</a:t>
            </a:r>
          </a:p>
          <a:p>
            <a:pPr>
              <a:buNone/>
            </a:pPr>
            <a:endParaRPr lang="hr-HR" dirty="0" smtClean="0"/>
          </a:p>
          <a:p>
            <a:pPr>
              <a:buNone/>
            </a:pPr>
            <a:r>
              <a:rPr lang="hr-HR" dirty="0" smtClean="0">
                <a:latin typeface="Harlow Solid Italic" pitchFamily="82" charset="0"/>
              </a:rPr>
              <a:t>Učenice 1. i 4. razreda</a:t>
            </a:r>
          </a:p>
        </p:txBody>
      </p:sp>
    </p:spTree>
  </p:cSld>
  <p:clrMapOvr>
    <a:masterClrMapping/>
  </p:clrMapOvr>
  <p:transition>
    <p:cut thruBlk="1"/>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1643050"/>
            <a:ext cx="7854696" cy="4929222"/>
          </a:xfrm>
        </p:spPr>
        <p:txBody>
          <a:bodyPr/>
          <a:lstStyle/>
          <a:p>
            <a:pPr algn="just"/>
            <a:r>
              <a:rPr lang="hr-HR" sz="2400" dirty="0" smtClean="0">
                <a:latin typeface="Harlow Solid Italic" pitchFamily="82" charset="0"/>
                <a:cs typeface="Times New Roman" pitchFamily="18" charset="0"/>
              </a:rPr>
              <a:t>U novoj nastavnoj godini dobili smo  osam malih </a:t>
            </a:r>
            <a:r>
              <a:rPr lang="hr-HR" sz="2400" dirty="0" err="1" smtClean="0">
                <a:latin typeface="Harlow Solid Italic" pitchFamily="82" charset="0"/>
                <a:cs typeface="Times New Roman" pitchFamily="18" charset="0"/>
              </a:rPr>
              <a:t>prvašića</a:t>
            </a:r>
            <a:r>
              <a:rPr lang="hr-HR" sz="2400" dirty="0" smtClean="0">
                <a:latin typeface="Harlow Solid Italic" pitchFamily="82" charset="0"/>
                <a:cs typeface="Times New Roman" pitchFamily="18" charset="0"/>
              </a:rPr>
              <a:t>, a to su: Antonija </a:t>
            </a:r>
            <a:r>
              <a:rPr lang="hr-HR" sz="2400" dirty="0" err="1" smtClean="0">
                <a:latin typeface="Harlow Solid Italic" pitchFamily="82" charset="0"/>
                <a:cs typeface="Times New Roman" pitchFamily="18" charset="0"/>
              </a:rPr>
              <a:t>Bazdan</a:t>
            </a:r>
            <a:r>
              <a:rPr lang="hr-HR" sz="2400" dirty="0" smtClean="0">
                <a:latin typeface="Harlow Solid Italic" pitchFamily="82" charset="0"/>
                <a:cs typeface="Times New Roman" pitchFamily="18" charset="0"/>
              </a:rPr>
              <a:t>, Lea Glavinić, Ivan </a:t>
            </a:r>
            <a:r>
              <a:rPr lang="hr-HR" sz="2400" dirty="0" err="1" smtClean="0">
                <a:latin typeface="Harlow Solid Italic" pitchFamily="82" charset="0"/>
                <a:cs typeface="Times New Roman" pitchFamily="18" charset="0"/>
              </a:rPr>
              <a:t>Konsuo</a:t>
            </a:r>
            <a:r>
              <a:rPr lang="hr-HR" sz="2400" dirty="0" smtClean="0">
                <a:latin typeface="Harlow Solid Italic" pitchFamily="82" charset="0"/>
                <a:cs typeface="Times New Roman" pitchFamily="18" charset="0"/>
              </a:rPr>
              <a:t>, Ivona </a:t>
            </a:r>
            <a:r>
              <a:rPr lang="hr-HR" sz="2400" dirty="0" err="1" smtClean="0">
                <a:latin typeface="Harlow Solid Italic" pitchFamily="82" charset="0"/>
                <a:cs typeface="Times New Roman" pitchFamily="18" charset="0"/>
              </a:rPr>
              <a:t>Kužić</a:t>
            </a:r>
            <a:r>
              <a:rPr lang="hr-HR" sz="2400" dirty="0" smtClean="0">
                <a:latin typeface="Harlow Solid Italic" pitchFamily="82" charset="0"/>
                <a:cs typeface="Times New Roman" pitchFamily="18" charset="0"/>
              </a:rPr>
              <a:t>, Nikša Lujo, Jana Radić, Gabriela Slade i </a:t>
            </a:r>
            <a:r>
              <a:rPr lang="hr-HR" sz="2400" dirty="0" err="1" smtClean="0">
                <a:latin typeface="Harlow Solid Italic" pitchFamily="82" charset="0"/>
                <a:cs typeface="Times New Roman" pitchFamily="18" charset="0"/>
              </a:rPr>
              <a:t>Mia</a:t>
            </a:r>
            <a:r>
              <a:rPr lang="hr-HR" sz="2400" dirty="0" smtClean="0">
                <a:latin typeface="Harlow Solid Italic" pitchFamily="82" charset="0"/>
                <a:cs typeface="Times New Roman" pitchFamily="18" charset="0"/>
              </a:rPr>
              <a:t> </a:t>
            </a:r>
            <a:r>
              <a:rPr lang="hr-HR" sz="2400" dirty="0" err="1" smtClean="0">
                <a:latin typeface="Harlow Solid Italic" pitchFamily="82" charset="0"/>
                <a:cs typeface="Times New Roman" pitchFamily="18" charset="0"/>
              </a:rPr>
              <a:t>Vrlić</a:t>
            </a:r>
            <a:r>
              <a:rPr lang="hr-HR" sz="2400" dirty="0" smtClean="0">
                <a:latin typeface="Harlow Solid Italic" pitchFamily="82" charset="0"/>
                <a:cs typeface="Times New Roman" pitchFamily="18" charset="0"/>
              </a:rPr>
              <a:t>.</a:t>
            </a:r>
          </a:p>
          <a:p>
            <a:pPr algn="just"/>
            <a:endParaRPr lang="hr-HR" sz="2400" dirty="0" smtClean="0">
              <a:latin typeface="Times New Roman" pitchFamily="18" charset="0"/>
              <a:cs typeface="Times New Roman" pitchFamily="18" charset="0"/>
            </a:endParaRPr>
          </a:p>
          <a:p>
            <a:pPr algn="just"/>
            <a:r>
              <a:rPr lang="hr-HR" sz="2400" dirty="0" smtClean="0">
                <a:latin typeface="Harlow Solid Italic" pitchFamily="82" charset="0"/>
                <a:cs typeface="Times New Roman" pitchFamily="18" charset="0"/>
              </a:rPr>
              <a:t>Zadnju godinu provest će u našim učionicama ovi </a:t>
            </a:r>
            <a:r>
              <a:rPr lang="hr-HR" sz="2400" dirty="0" err="1" smtClean="0">
                <a:latin typeface="Harlow Solid Italic" pitchFamily="82" charset="0"/>
                <a:cs typeface="Times New Roman" pitchFamily="18" charset="0"/>
              </a:rPr>
              <a:t>osmaši</a:t>
            </a:r>
            <a:r>
              <a:rPr lang="hr-HR" sz="2400" dirty="0" smtClean="0">
                <a:latin typeface="Harlow Solid Italic" pitchFamily="82" charset="0"/>
                <a:cs typeface="Times New Roman" pitchFamily="18" charset="0"/>
              </a:rPr>
              <a:t>: Mateo </a:t>
            </a:r>
            <a:r>
              <a:rPr lang="hr-HR" sz="2400" dirty="0" err="1" smtClean="0">
                <a:latin typeface="Harlow Solid Italic" pitchFamily="82" charset="0"/>
                <a:cs typeface="Times New Roman" pitchFamily="18" charset="0"/>
              </a:rPr>
              <a:t>Miljević</a:t>
            </a:r>
            <a:r>
              <a:rPr lang="hr-HR" sz="2400" dirty="0" smtClean="0">
                <a:latin typeface="Harlow Solid Italic" pitchFamily="82" charset="0"/>
                <a:cs typeface="Times New Roman" pitchFamily="18" charset="0"/>
              </a:rPr>
              <a:t>, Karmen </a:t>
            </a:r>
            <a:r>
              <a:rPr lang="hr-HR" sz="2400" dirty="0" err="1" smtClean="0">
                <a:latin typeface="Harlow Solid Italic" pitchFamily="82" charset="0"/>
                <a:cs typeface="Times New Roman" pitchFamily="18" charset="0"/>
              </a:rPr>
              <a:t>Sentić</a:t>
            </a:r>
            <a:r>
              <a:rPr lang="hr-HR" sz="2400" dirty="0" smtClean="0">
                <a:latin typeface="Harlow Solid Italic" pitchFamily="82" charset="0"/>
                <a:cs typeface="Times New Roman" pitchFamily="18" charset="0"/>
              </a:rPr>
              <a:t>, Mario Slade, Jelena Stanković i Lucija </a:t>
            </a:r>
            <a:r>
              <a:rPr lang="hr-HR" sz="2400" dirty="0" err="1" smtClean="0">
                <a:latin typeface="Harlow Solid Italic" pitchFamily="82" charset="0"/>
                <a:cs typeface="Times New Roman" pitchFamily="18" charset="0"/>
              </a:rPr>
              <a:t>Šagarjelo</a:t>
            </a:r>
            <a:r>
              <a:rPr lang="hr-HR" sz="2800" dirty="0" smtClean="0">
                <a:latin typeface="Harlow Solid Italic" pitchFamily="82" charset="0"/>
                <a:cs typeface="Times New Roman" pitchFamily="18" charset="0"/>
              </a:rPr>
              <a:t>.</a:t>
            </a:r>
          </a:p>
          <a:p>
            <a:pPr algn="l"/>
            <a:endParaRPr lang="hr-HR" dirty="0" smtClean="0">
              <a:latin typeface="Times New Roman" pitchFamily="18" charset="0"/>
              <a:cs typeface="Times New Roman" pitchFamily="18" charset="0"/>
            </a:endParaRPr>
          </a:p>
        </p:txBody>
      </p:sp>
      <p:sp>
        <p:nvSpPr>
          <p:cNvPr id="2" name="Title 1"/>
          <p:cNvSpPr>
            <a:spLocks noGrp="1"/>
          </p:cNvSpPr>
          <p:nvPr>
            <p:ph type="ctrTitle"/>
          </p:nvPr>
        </p:nvSpPr>
        <p:spPr>
          <a:xfrm>
            <a:off x="533400" y="500042"/>
            <a:ext cx="7851648" cy="928694"/>
          </a:xfrm>
        </p:spPr>
        <p:txBody>
          <a:bodyPr/>
          <a:lstStyle/>
          <a:p>
            <a:pPr algn="l"/>
            <a:r>
              <a:rPr lang="hr-HR" sz="4400" dirty="0" smtClean="0">
                <a:latin typeface="Harlow Solid Italic" pitchFamily="82" charset="0"/>
              </a:rPr>
              <a:t>Školske novosti:</a:t>
            </a:r>
            <a:endParaRPr lang="hr-HR" sz="4400" dirty="0">
              <a:latin typeface="Harlow Solid Italic" pitchFamily="82" charset="0"/>
            </a:endParaRPr>
          </a:p>
        </p:txBody>
      </p:sp>
    </p:spTree>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zervirano mjesto sadržaja 2"/>
          <p:cNvSpPr>
            <a:spLocks noGrp="1"/>
          </p:cNvSpPr>
          <p:nvPr>
            <p:ph sz="half" idx="1"/>
          </p:nvPr>
        </p:nvSpPr>
        <p:spPr>
          <a:xfrm>
            <a:off x="457200" y="1124744"/>
            <a:ext cx="4059936" cy="4971256"/>
          </a:xfrm>
        </p:spPr>
        <p:txBody>
          <a:bodyPr/>
          <a:lstStyle/>
          <a:p>
            <a:pPr>
              <a:buNone/>
            </a:pPr>
            <a:r>
              <a:rPr lang="hr-HR" dirty="0" smtClean="0"/>
              <a:t>   </a:t>
            </a:r>
            <a:r>
              <a:rPr lang="hr-HR" dirty="0" smtClean="0">
                <a:latin typeface="Harlow Solid Italic" pitchFamily="82" charset="0"/>
              </a:rPr>
              <a:t>Snjegović je zabavan</a:t>
            </a:r>
          </a:p>
          <a:p>
            <a:pPr>
              <a:buNone/>
            </a:pPr>
            <a:endParaRPr lang="hr-HR" dirty="0" smtClean="0"/>
          </a:p>
          <a:p>
            <a:pPr>
              <a:buNone/>
            </a:pPr>
            <a:r>
              <a:rPr lang="hr-HR" dirty="0" smtClean="0"/>
              <a:t>   </a:t>
            </a:r>
            <a:r>
              <a:rPr lang="hr-HR" dirty="0" smtClean="0">
                <a:latin typeface="Harlow Solid Italic" pitchFamily="82" charset="0"/>
              </a:rPr>
              <a:t>Zimi pada snijeg. Snijegu se vesele djeca. Sanjkaju se i prave snjegovića. Na </a:t>
            </a:r>
          </a:p>
          <a:p>
            <a:pPr>
              <a:buNone/>
            </a:pPr>
            <a:r>
              <a:rPr lang="hr-HR" dirty="0" smtClean="0">
                <a:latin typeface="Harlow Solid Italic" pitchFamily="82" charset="0"/>
              </a:rPr>
              <a:t>   glavu mu stave lonac, oko vrat šal, a u ruku metlu. </a:t>
            </a:r>
          </a:p>
          <a:p>
            <a:pPr>
              <a:buNone/>
            </a:pPr>
            <a:r>
              <a:rPr lang="hr-HR" dirty="0" smtClean="0">
                <a:latin typeface="Harlow Solid Italic" pitchFamily="82" charset="0"/>
              </a:rPr>
              <a:t>   Ivona voli snjegovića</a:t>
            </a:r>
            <a:r>
              <a:rPr lang="hr-HR" dirty="0" smtClean="0"/>
              <a:t>.</a:t>
            </a:r>
          </a:p>
          <a:p>
            <a:pPr>
              <a:buNone/>
            </a:pPr>
            <a:endParaRPr lang="hr-HR" dirty="0" smtClean="0"/>
          </a:p>
          <a:p>
            <a:pPr>
              <a:buNone/>
            </a:pPr>
            <a:r>
              <a:rPr lang="hr-HR" dirty="0" smtClean="0"/>
              <a:t>   </a:t>
            </a:r>
            <a:r>
              <a:rPr lang="hr-HR" dirty="0" smtClean="0">
                <a:latin typeface="Harlow Solid Italic" pitchFamily="82" charset="0"/>
              </a:rPr>
              <a:t>Ivona </a:t>
            </a:r>
            <a:r>
              <a:rPr lang="hr-HR" dirty="0" err="1" smtClean="0">
                <a:latin typeface="Harlow Solid Italic" pitchFamily="82" charset="0"/>
              </a:rPr>
              <a:t>Kužić</a:t>
            </a:r>
            <a:r>
              <a:rPr lang="hr-HR" dirty="0" smtClean="0">
                <a:latin typeface="Harlow Solid Italic" pitchFamily="82" charset="0"/>
              </a:rPr>
              <a:t>,1.razred</a:t>
            </a:r>
          </a:p>
          <a:p>
            <a:endParaRPr lang="hr-HR" dirty="0"/>
          </a:p>
        </p:txBody>
      </p:sp>
      <p:sp>
        <p:nvSpPr>
          <p:cNvPr id="4" name="Rezervirano mjesto sadržaja 3"/>
          <p:cNvSpPr>
            <a:spLocks noGrp="1"/>
          </p:cNvSpPr>
          <p:nvPr>
            <p:ph sz="half" idx="2"/>
          </p:nvPr>
        </p:nvSpPr>
        <p:spPr>
          <a:xfrm>
            <a:off x="4648200" y="1196752"/>
            <a:ext cx="4059936" cy="4899248"/>
          </a:xfrm>
        </p:spPr>
        <p:txBody>
          <a:bodyPr/>
          <a:lstStyle/>
          <a:p>
            <a:pPr>
              <a:buNone/>
            </a:pPr>
            <a:r>
              <a:rPr lang="hr-HR" dirty="0" smtClean="0"/>
              <a:t> </a:t>
            </a:r>
            <a:r>
              <a:rPr lang="hr-HR" dirty="0" smtClean="0">
                <a:latin typeface="Harlow Solid Italic" pitchFamily="82" charset="0"/>
              </a:rPr>
              <a:t>Pahuljice</a:t>
            </a:r>
          </a:p>
          <a:p>
            <a:pPr>
              <a:buNone/>
            </a:pPr>
            <a:endParaRPr lang="hr-HR" dirty="0" smtClean="0"/>
          </a:p>
          <a:p>
            <a:pPr>
              <a:buNone/>
            </a:pPr>
            <a:r>
              <a:rPr lang="hr-HR" dirty="0" smtClean="0"/>
              <a:t>   </a:t>
            </a:r>
            <a:r>
              <a:rPr lang="hr-HR" dirty="0" smtClean="0">
                <a:latin typeface="Harlow Solid Italic" pitchFamily="82" charset="0"/>
              </a:rPr>
              <a:t>Došla je zima. Počele su prve pahuljice. Letjele su, padale i plesale. Bijele su i mekane. Razveselile su malene.</a:t>
            </a:r>
          </a:p>
          <a:p>
            <a:pPr>
              <a:buNone/>
            </a:pPr>
            <a:endParaRPr lang="hr-HR" dirty="0" smtClean="0"/>
          </a:p>
          <a:p>
            <a:pPr>
              <a:buNone/>
            </a:pPr>
            <a:endParaRPr lang="hr-HR" dirty="0" smtClean="0"/>
          </a:p>
          <a:p>
            <a:pPr>
              <a:buNone/>
            </a:pPr>
            <a:r>
              <a:rPr lang="hr-HR" dirty="0" smtClean="0">
                <a:latin typeface="Harlow Solid Italic" pitchFamily="82" charset="0"/>
              </a:rPr>
              <a:t>   Lea Glavinić, 1. razred</a:t>
            </a:r>
            <a:endParaRPr lang="hr-HR" dirty="0">
              <a:latin typeface="Harlow Solid Italic" pitchFamily="82" charset="0"/>
            </a:endParaRPr>
          </a:p>
        </p:txBody>
      </p:sp>
    </p:spTree>
  </p:cSld>
  <p:clrMapOvr>
    <a:masterClrMapping/>
  </p:clrMapOvr>
  <p:transition>
    <p:dissolv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zervirano mjesto teksta 6"/>
          <p:cNvSpPr>
            <a:spLocks noGrp="1"/>
          </p:cNvSpPr>
          <p:nvPr>
            <p:ph type="body" idx="2"/>
          </p:nvPr>
        </p:nvSpPr>
        <p:spPr/>
        <p:txBody>
          <a:bodyPr/>
          <a:lstStyle/>
          <a:p>
            <a:r>
              <a:rPr lang="hr-HR" dirty="0" smtClean="0">
                <a:latin typeface="Harlow Solid Italic" pitchFamily="82" charset="0"/>
              </a:rPr>
              <a:t>Na Božić se rodio mali Isus. Njegovi roditelji su Josip i Marija. Pastiri su pratili zvijezdu.</a:t>
            </a:r>
          </a:p>
          <a:p>
            <a:r>
              <a:rPr lang="hr-HR" dirty="0" smtClean="0">
                <a:latin typeface="Harlow Solid Italic" pitchFamily="82" charset="0"/>
              </a:rPr>
              <a:t>Matea  </a:t>
            </a:r>
            <a:r>
              <a:rPr lang="hr-HR" dirty="0" err="1" smtClean="0">
                <a:latin typeface="Harlow Solid Italic" pitchFamily="82" charset="0"/>
              </a:rPr>
              <a:t>Vlahušić</a:t>
            </a:r>
            <a:endParaRPr lang="hr-HR" dirty="0">
              <a:latin typeface="Harlow Solid Italic" pitchFamily="82" charset="0"/>
            </a:endParaRPr>
          </a:p>
        </p:txBody>
      </p:sp>
      <p:sp>
        <p:nvSpPr>
          <p:cNvPr id="5" name="Naslov 4"/>
          <p:cNvSpPr>
            <a:spLocks noGrp="1"/>
          </p:cNvSpPr>
          <p:nvPr>
            <p:ph type="title"/>
          </p:nvPr>
        </p:nvSpPr>
        <p:spPr/>
        <p:txBody>
          <a:bodyPr/>
          <a:lstStyle/>
          <a:p>
            <a:r>
              <a:rPr lang="hr-HR" dirty="0" smtClean="0">
                <a:latin typeface="Harlow Solid Italic" pitchFamily="82" charset="0"/>
              </a:rPr>
              <a:t>Božić</a:t>
            </a:r>
            <a:endParaRPr lang="hr-HR" dirty="0">
              <a:latin typeface="Harlow Solid Italic" pitchFamily="82" charset="0"/>
            </a:endParaRPr>
          </a:p>
        </p:txBody>
      </p:sp>
      <p:pic>
        <p:nvPicPr>
          <p:cNvPr id="10" name="Rezervirano mjesto sadržaja 9" descr="bozisne-slike-cestitke016.jpg"/>
          <p:cNvPicPr>
            <a:picLocks noGrp="1" noChangeAspect="1"/>
          </p:cNvPicPr>
          <p:nvPr>
            <p:ph sz="quarter" idx="1"/>
          </p:nvPr>
        </p:nvPicPr>
        <p:blipFill>
          <a:blip r:embed="rId2" cstate="print"/>
          <a:stretch>
            <a:fillRect/>
          </a:stretch>
        </p:blipFill>
        <p:spPr>
          <a:xfrm>
            <a:off x="457200" y="714356"/>
            <a:ext cx="6248400" cy="5286412"/>
          </a:xfrm>
        </p:spPr>
      </p:pic>
    </p:spTree>
  </p:cSld>
  <p:clrMapOvr>
    <a:masterClrMapping/>
  </p:clrMapOvr>
  <p:transition>
    <p:wedge/>
  </p:transition>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zervirano mjesto teksta 5"/>
          <p:cNvSpPr>
            <a:spLocks noGrp="1"/>
          </p:cNvSpPr>
          <p:nvPr>
            <p:ph type="body" idx="1"/>
          </p:nvPr>
        </p:nvSpPr>
        <p:spPr/>
        <p:txBody>
          <a:bodyPr/>
          <a:lstStyle/>
          <a:p>
            <a:r>
              <a:rPr lang="hr-HR" dirty="0" smtClean="0">
                <a:latin typeface="Harlow Solid Italic" pitchFamily="82" charset="0"/>
              </a:rPr>
              <a:t>          </a:t>
            </a:r>
            <a:r>
              <a:rPr lang="hr-HR" sz="3600" dirty="0" smtClean="0">
                <a:latin typeface="Harlow Solid Italic" pitchFamily="82" charset="0"/>
              </a:rPr>
              <a:t>Božić</a:t>
            </a:r>
            <a:endParaRPr lang="hr-HR" sz="3600" dirty="0">
              <a:latin typeface="Harlow Solid Italic" pitchFamily="82" charset="0"/>
            </a:endParaRPr>
          </a:p>
        </p:txBody>
      </p:sp>
      <p:sp>
        <p:nvSpPr>
          <p:cNvPr id="7" name="Rezervirano mjesto sadržaja 6"/>
          <p:cNvSpPr>
            <a:spLocks noGrp="1"/>
          </p:cNvSpPr>
          <p:nvPr>
            <p:ph sz="half" idx="2"/>
          </p:nvPr>
        </p:nvSpPr>
        <p:spPr>
          <a:xfrm>
            <a:off x="457200" y="2201896"/>
            <a:ext cx="4043362" cy="4156062"/>
          </a:xfrm>
        </p:spPr>
        <p:txBody>
          <a:bodyPr>
            <a:normAutofit/>
          </a:bodyPr>
          <a:lstStyle/>
          <a:p>
            <a:pPr>
              <a:buNone/>
            </a:pPr>
            <a:r>
              <a:rPr lang="hr-HR" sz="2400" dirty="0" smtClean="0">
                <a:latin typeface="Harlow Solid Italic" pitchFamily="82" charset="0"/>
              </a:rPr>
              <a:t>Badnje </a:t>
            </a:r>
            <a:r>
              <a:rPr lang="hr-HR" sz="2400" dirty="0" err="1" smtClean="0">
                <a:latin typeface="Harlow Solid Italic" pitchFamily="82" charset="0"/>
              </a:rPr>
              <a:t>veče</a:t>
            </a:r>
            <a:r>
              <a:rPr lang="hr-HR" sz="2400" dirty="0" smtClean="0">
                <a:latin typeface="Harlow Solid Italic" pitchFamily="82" charset="0"/>
              </a:rPr>
              <a:t>. Tišina.</a:t>
            </a:r>
          </a:p>
          <a:p>
            <a:pPr>
              <a:buNone/>
            </a:pPr>
            <a:r>
              <a:rPr lang="hr-HR" sz="2400" dirty="0" smtClean="0">
                <a:latin typeface="Harlow Solid Italic" pitchFamily="82" charset="0"/>
              </a:rPr>
              <a:t>Okićeno drvce stoji u </a:t>
            </a:r>
          </a:p>
          <a:p>
            <a:pPr>
              <a:buNone/>
            </a:pPr>
            <a:r>
              <a:rPr lang="hr-HR" sz="2400" dirty="0" smtClean="0">
                <a:latin typeface="Harlow Solid Italic" pitchFamily="82" charset="0"/>
              </a:rPr>
              <a:t>najljepšem kutu u kući.</a:t>
            </a:r>
          </a:p>
          <a:p>
            <a:pPr>
              <a:buNone/>
            </a:pPr>
            <a:r>
              <a:rPr lang="hr-HR" sz="2400" dirty="0" smtClean="0">
                <a:latin typeface="Harlow Solid Italic" pitchFamily="82" charset="0"/>
              </a:rPr>
              <a:t>Žaruljicama raznih boja </a:t>
            </a:r>
          </a:p>
          <a:p>
            <a:pPr>
              <a:buNone/>
            </a:pPr>
            <a:r>
              <a:rPr lang="hr-HR" sz="2400" dirty="0" smtClean="0">
                <a:latin typeface="Harlow Solid Italic" pitchFamily="82" charset="0"/>
              </a:rPr>
              <a:t>treperi.</a:t>
            </a:r>
          </a:p>
          <a:p>
            <a:pPr>
              <a:buNone/>
            </a:pPr>
            <a:r>
              <a:rPr lang="hr-HR" sz="2400" dirty="0" smtClean="0">
                <a:latin typeface="Harlow Solid Italic" pitchFamily="82" charset="0"/>
              </a:rPr>
              <a:t>Isus u štalici mirno spava</a:t>
            </a:r>
            <a:r>
              <a:rPr lang="hr-HR" dirty="0" smtClean="0"/>
              <a:t>, </a:t>
            </a:r>
          </a:p>
          <a:p>
            <a:pPr>
              <a:buNone/>
            </a:pPr>
            <a:r>
              <a:rPr lang="hr-HR" dirty="0" smtClean="0">
                <a:latin typeface="Harlow Solid Italic" pitchFamily="82" charset="0"/>
              </a:rPr>
              <a:t>a ujutro će se probuditi</a:t>
            </a:r>
          </a:p>
          <a:p>
            <a:pPr>
              <a:buNone/>
            </a:pPr>
            <a:r>
              <a:rPr lang="hr-HR" dirty="0" smtClean="0">
                <a:latin typeface="Harlow Solid Italic" pitchFamily="82" charset="0"/>
              </a:rPr>
              <a:t>s darovima ispod bora.</a:t>
            </a:r>
          </a:p>
          <a:p>
            <a:pPr>
              <a:buNone/>
            </a:pPr>
            <a:r>
              <a:rPr lang="hr-HR" sz="1600" dirty="0" err="1" smtClean="0">
                <a:latin typeface="Harlow Solid Italic" pitchFamily="82" charset="0"/>
              </a:rPr>
              <a:t>Melany</a:t>
            </a:r>
            <a:r>
              <a:rPr lang="hr-HR" sz="1600" dirty="0" smtClean="0">
                <a:latin typeface="Harlow Solid Italic" pitchFamily="82" charset="0"/>
              </a:rPr>
              <a:t> </a:t>
            </a:r>
            <a:r>
              <a:rPr lang="hr-HR" sz="1600" dirty="0" err="1" smtClean="0">
                <a:latin typeface="Harlow Solid Italic" pitchFamily="82" charset="0"/>
              </a:rPr>
              <a:t>Ćamo</a:t>
            </a:r>
            <a:r>
              <a:rPr lang="hr-HR" sz="1600" dirty="0" smtClean="0">
                <a:latin typeface="Harlow Solid Italic" pitchFamily="82" charset="0"/>
              </a:rPr>
              <a:t>, 6.razred</a:t>
            </a:r>
          </a:p>
          <a:p>
            <a:pPr>
              <a:buNone/>
            </a:pPr>
            <a:endParaRPr lang="hr-HR" dirty="0" smtClean="0"/>
          </a:p>
          <a:p>
            <a:pPr>
              <a:buNone/>
            </a:pPr>
            <a:endParaRPr lang="hr-HR" dirty="0" smtClean="0"/>
          </a:p>
        </p:txBody>
      </p:sp>
      <p:pic>
        <p:nvPicPr>
          <p:cNvPr id="10" name="Rezervirano mjesto sadržaja 9" descr="bozicne slike sa porukama-bozic-bozica07.jpg"/>
          <p:cNvPicPr>
            <a:picLocks noGrp="1" noChangeAspect="1"/>
          </p:cNvPicPr>
          <p:nvPr>
            <p:ph sz="quarter" idx="4"/>
          </p:nvPr>
        </p:nvPicPr>
        <p:blipFill>
          <a:blip r:embed="rId2" cstate="print"/>
          <a:stretch>
            <a:fillRect/>
          </a:stretch>
        </p:blipFill>
        <p:spPr>
          <a:xfrm>
            <a:off x="4643438" y="1285860"/>
            <a:ext cx="4000528" cy="5143536"/>
          </a:xfrm>
        </p:spPr>
      </p:pic>
    </p:spTree>
  </p:cSld>
  <p:clrMapOvr>
    <a:masterClrMapping/>
  </p:clrMapOvr>
  <p:transition>
    <p:wipe dir="u"/>
  </p:transition>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teksta 1"/>
          <p:cNvSpPr>
            <a:spLocks noGrp="1"/>
          </p:cNvSpPr>
          <p:nvPr>
            <p:ph type="body" idx="1"/>
          </p:nvPr>
        </p:nvSpPr>
        <p:spPr>
          <a:xfrm>
            <a:off x="457200" y="836712"/>
            <a:ext cx="4040188" cy="1008112"/>
          </a:xfrm>
        </p:spPr>
        <p:txBody>
          <a:bodyPr/>
          <a:lstStyle/>
          <a:p>
            <a:r>
              <a:rPr lang="hr-HR" dirty="0" smtClean="0">
                <a:latin typeface="Harlow Solid Italic" pitchFamily="82" charset="0"/>
              </a:rPr>
              <a:t>Maleni Isus</a:t>
            </a:r>
            <a:endParaRPr lang="hr-HR" dirty="0">
              <a:latin typeface="Harlow Solid Italic" pitchFamily="82" charset="0"/>
            </a:endParaRPr>
          </a:p>
        </p:txBody>
      </p:sp>
      <p:sp>
        <p:nvSpPr>
          <p:cNvPr id="3" name="Rezervirano mjesto sadržaja 2"/>
          <p:cNvSpPr>
            <a:spLocks noGrp="1"/>
          </p:cNvSpPr>
          <p:nvPr>
            <p:ph sz="half" idx="2"/>
          </p:nvPr>
        </p:nvSpPr>
        <p:spPr>
          <a:xfrm>
            <a:off x="457200" y="2204864"/>
            <a:ext cx="4038600" cy="3910664"/>
          </a:xfrm>
        </p:spPr>
        <p:txBody>
          <a:bodyPr/>
          <a:lstStyle/>
          <a:p>
            <a:pPr>
              <a:buNone/>
            </a:pPr>
            <a:r>
              <a:rPr lang="hr-HR" dirty="0" smtClean="0">
                <a:latin typeface="Harlow Solid Italic" pitchFamily="82" charset="0"/>
              </a:rPr>
              <a:t>Bog se rodio na Božić</a:t>
            </a:r>
          </a:p>
          <a:p>
            <a:pPr>
              <a:buNone/>
            </a:pPr>
            <a:r>
              <a:rPr lang="hr-HR" dirty="0" smtClean="0">
                <a:latin typeface="Harlow Solid Italic" pitchFamily="82" charset="0"/>
              </a:rPr>
              <a:t>on leži na slamici.</a:t>
            </a:r>
          </a:p>
          <a:p>
            <a:pPr>
              <a:buNone/>
            </a:pPr>
            <a:r>
              <a:rPr lang="hr-HR" dirty="0" smtClean="0">
                <a:latin typeface="Harlow Solid Italic" pitchFamily="82" charset="0"/>
              </a:rPr>
              <a:t>Životinje ga s radošću </a:t>
            </a:r>
          </a:p>
          <a:p>
            <a:pPr>
              <a:buNone/>
            </a:pPr>
            <a:r>
              <a:rPr lang="hr-HR" dirty="0" smtClean="0">
                <a:latin typeface="Harlow Solid Italic" pitchFamily="82" charset="0"/>
              </a:rPr>
              <a:t>gledaju.</a:t>
            </a:r>
          </a:p>
          <a:p>
            <a:pPr>
              <a:buNone/>
            </a:pPr>
            <a:r>
              <a:rPr lang="hr-HR" dirty="0" smtClean="0">
                <a:latin typeface="Harlow Solid Italic" pitchFamily="82" charset="0"/>
              </a:rPr>
              <a:t>I kraljevići iz daleka</a:t>
            </a:r>
          </a:p>
          <a:p>
            <a:pPr>
              <a:buNone/>
            </a:pPr>
            <a:r>
              <a:rPr lang="hr-HR" dirty="0" smtClean="0">
                <a:latin typeface="Harlow Solid Italic" pitchFamily="82" charset="0"/>
              </a:rPr>
              <a:t>će mu donijeti zlato</a:t>
            </a:r>
            <a:r>
              <a:rPr lang="hr-HR" dirty="0" smtClean="0"/>
              <a:t>, </a:t>
            </a:r>
          </a:p>
          <a:p>
            <a:pPr>
              <a:buNone/>
            </a:pPr>
            <a:r>
              <a:rPr lang="hr-HR" dirty="0" smtClean="0">
                <a:latin typeface="Harlow Solid Italic" pitchFamily="82" charset="0"/>
              </a:rPr>
              <a:t>tamjan i </a:t>
            </a:r>
            <a:r>
              <a:rPr lang="hr-HR" dirty="0" err="1" smtClean="0">
                <a:latin typeface="Harlow Solid Italic" pitchFamily="82" charset="0"/>
              </a:rPr>
              <a:t>smirnu</a:t>
            </a:r>
            <a:r>
              <a:rPr lang="hr-HR" dirty="0" smtClean="0">
                <a:latin typeface="Harlow Solid Italic" pitchFamily="82" charset="0"/>
              </a:rPr>
              <a:t>.</a:t>
            </a:r>
          </a:p>
          <a:p>
            <a:pPr>
              <a:buNone/>
            </a:pPr>
            <a:r>
              <a:rPr lang="hr-HR" sz="1800" dirty="0" err="1" smtClean="0">
                <a:latin typeface="Harlow Solid Italic" pitchFamily="82" charset="0"/>
              </a:rPr>
              <a:t>Lukša</a:t>
            </a:r>
            <a:r>
              <a:rPr lang="hr-HR" sz="1800" dirty="0" smtClean="0">
                <a:latin typeface="Harlow Solid Italic" pitchFamily="82" charset="0"/>
              </a:rPr>
              <a:t> </a:t>
            </a:r>
            <a:r>
              <a:rPr lang="hr-HR" sz="1800" dirty="0" err="1" smtClean="0">
                <a:latin typeface="Harlow Solid Italic" pitchFamily="82" charset="0"/>
              </a:rPr>
              <a:t>Bazdan</a:t>
            </a:r>
            <a:r>
              <a:rPr lang="hr-HR" sz="1800" dirty="0" smtClean="0">
                <a:latin typeface="Harlow Solid Italic" pitchFamily="82" charset="0"/>
              </a:rPr>
              <a:t>, 6. razred</a:t>
            </a:r>
            <a:endParaRPr lang="hr-HR" sz="1800" dirty="0">
              <a:latin typeface="Harlow Solid Italic" pitchFamily="82" charset="0"/>
            </a:endParaRPr>
          </a:p>
        </p:txBody>
      </p:sp>
      <p:sp>
        <p:nvSpPr>
          <p:cNvPr id="4" name="Rezervirano mjesto sadržaja 3"/>
          <p:cNvSpPr>
            <a:spLocks noGrp="1"/>
          </p:cNvSpPr>
          <p:nvPr>
            <p:ph sz="quarter" idx="4"/>
          </p:nvPr>
        </p:nvSpPr>
        <p:spPr/>
        <p:txBody>
          <a:bodyPr/>
          <a:lstStyle/>
          <a:p>
            <a:pPr>
              <a:buNone/>
            </a:pPr>
            <a:r>
              <a:rPr lang="hr-HR" dirty="0" smtClean="0">
                <a:latin typeface="Harlow Solid Italic" pitchFamily="82" charset="0"/>
              </a:rPr>
              <a:t>Bog u jaslama spava.</a:t>
            </a:r>
          </a:p>
          <a:p>
            <a:pPr>
              <a:buNone/>
            </a:pPr>
            <a:r>
              <a:rPr lang="hr-HR" dirty="0" smtClean="0">
                <a:latin typeface="Harlow Solid Italic" pitchFamily="82" charset="0"/>
              </a:rPr>
              <a:t>Osmijeh na licu Marije.</a:t>
            </a:r>
          </a:p>
          <a:p>
            <a:pPr>
              <a:buNone/>
            </a:pPr>
            <a:r>
              <a:rPr lang="hr-HR" dirty="0" smtClean="0">
                <a:latin typeface="Harlow Solid Italic" pitchFamily="82" charset="0"/>
              </a:rPr>
              <a:t>Zvijezda na nebu sja</a:t>
            </a:r>
          </a:p>
          <a:p>
            <a:pPr>
              <a:buNone/>
            </a:pPr>
            <a:r>
              <a:rPr lang="hr-HR" dirty="0" smtClean="0">
                <a:latin typeface="Harlow Solid Italic" pitchFamily="82" charset="0"/>
              </a:rPr>
              <a:t>Isusu u čast jer </a:t>
            </a:r>
          </a:p>
          <a:p>
            <a:pPr>
              <a:buNone/>
            </a:pPr>
            <a:r>
              <a:rPr lang="hr-HR" dirty="0" smtClean="0">
                <a:latin typeface="Harlow Solid Italic" pitchFamily="82" charset="0"/>
              </a:rPr>
              <a:t>će on spasiti svijet.</a:t>
            </a:r>
          </a:p>
          <a:p>
            <a:pPr>
              <a:buNone/>
            </a:pPr>
            <a:endParaRPr lang="hr-HR" dirty="0">
              <a:latin typeface="Harlow Solid Italic" pitchFamily="82" charset="0"/>
            </a:endParaRPr>
          </a:p>
        </p:txBody>
      </p:sp>
      <p:sp>
        <p:nvSpPr>
          <p:cNvPr id="6" name="Rezervirano mjesto teksta 5"/>
          <p:cNvSpPr>
            <a:spLocks noGrp="1"/>
          </p:cNvSpPr>
          <p:nvPr>
            <p:ph type="body" idx="3"/>
          </p:nvPr>
        </p:nvSpPr>
        <p:spPr>
          <a:xfrm>
            <a:off x="4648200" y="836713"/>
            <a:ext cx="4040188" cy="1008112"/>
          </a:xfrm>
        </p:spPr>
        <p:txBody>
          <a:bodyPr/>
          <a:lstStyle/>
          <a:p>
            <a:r>
              <a:rPr lang="hr-HR" dirty="0" smtClean="0">
                <a:latin typeface="Harlow Solid Italic" pitchFamily="82" charset="0"/>
              </a:rPr>
              <a:t>Rođenje spasitelja</a:t>
            </a:r>
            <a:endParaRPr lang="hr-HR" dirty="0">
              <a:latin typeface="Harlow Solid Italic" pitchFamily="82" charset="0"/>
            </a:endParaRPr>
          </a:p>
        </p:txBody>
      </p:sp>
    </p:spTree>
  </p:cSld>
  <p:clrMapOvr>
    <a:masterClrMapping/>
  </p:clrMapOvr>
  <p:transition>
    <p:wedge/>
  </p:transition>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Rezervirano mjesto sadržaja 7"/>
          <p:cNvSpPr>
            <a:spLocks noGrp="1"/>
          </p:cNvSpPr>
          <p:nvPr>
            <p:ph idx="1"/>
          </p:nvPr>
        </p:nvSpPr>
        <p:spPr>
          <a:xfrm>
            <a:off x="457200" y="1524000"/>
            <a:ext cx="8229600" cy="5119710"/>
          </a:xfrm>
        </p:spPr>
        <p:txBody>
          <a:bodyPr/>
          <a:lstStyle/>
          <a:p>
            <a:pPr>
              <a:buNone/>
            </a:pPr>
            <a:r>
              <a:rPr lang="hr-HR" sz="2400" dirty="0" smtClean="0">
                <a:latin typeface="Harlow Solid Italic" pitchFamily="82" charset="0"/>
              </a:rPr>
              <a:t>   Školsko natjecanje iz matematike</a:t>
            </a:r>
          </a:p>
          <a:p>
            <a:pPr>
              <a:buNone/>
            </a:pPr>
            <a:endParaRPr lang="hr-HR" sz="2400" dirty="0" smtClean="0">
              <a:latin typeface="Harlow Solid Italic" pitchFamily="82" charset="0"/>
            </a:endParaRPr>
          </a:p>
          <a:p>
            <a:pPr algn="just">
              <a:buNone/>
            </a:pPr>
            <a:r>
              <a:rPr lang="hr-HR" sz="2400" dirty="0" smtClean="0">
                <a:latin typeface="Harlow Solid Italic" pitchFamily="82" charset="0"/>
              </a:rPr>
              <a:t>   Naši matematičari su 28.1. sudjelovali na školskoj razini natjecanja. Učenici koji su pristupili natjecanju su:</a:t>
            </a:r>
          </a:p>
          <a:p>
            <a:pPr algn="just">
              <a:buNone/>
            </a:pPr>
            <a:r>
              <a:rPr lang="hr-HR" sz="2400" dirty="0" smtClean="0">
                <a:latin typeface="Harlow Solid Italic" pitchFamily="82" charset="0"/>
              </a:rPr>
              <a:t>   </a:t>
            </a:r>
          </a:p>
          <a:p>
            <a:pPr>
              <a:buNone/>
            </a:pPr>
            <a:r>
              <a:rPr lang="hr-HR" sz="2400" dirty="0" smtClean="0">
                <a:latin typeface="Harlow Solid Italic" pitchFamily="82" charset="0"/>
              </a:rPr>
              <a:t>   Stijepo Ivanišević, 5. razred</a:t>
            </a:r>
          </a:p>
          <a:p>
            <a:pPr>
              <a:buNone/>
            </a:pPr>
            <a:r>
              <a:rPr lang="hr-HR" dirty="0" smtClean="0"/>
              <a:t>   </a:t>
            </a:r>
            <a:r>
              <a:rPr lang="hr-HR" sz="2400" dirty="0" err="1" smtClean="0">
                <a:latin typeface="Harlow Solid Italic" pitchFamily="82" charset="0"/>
              </a:rPr>
              <a:t>Melany</a:t>
            </a:r>
            <a:r>
              <a:rPr lang="hr-HR" sz="2400" dirty="0" smtClean="0">
                <a:latin typeface="Harlow Solid Italic" pitchFamily="82" charset="0"/>
              </a:rPr>
              <a:t> Čamo, 6. razred</a:t>
            </a:r>
          </a:p>
          <a:p>
            <a:pPr>
              <a:buNone/>
            </a:pPr>
            <a:r>
              <a:rPr lang="hr-HR" sz="2400" dirty="0" smtClean="0">
                <a:latin typeface="Harlow Solid Italic" pitchFamily="82" charset="0"/>
              </a:rPr>
              <a:t>   Jelena Stanković,8. razred</a:t>
            </a:r>
          </a:p>
          <a:p>
            <a:pPr>
              <a:buNone/>
            </a:pPr>
            <a:r>
              <a:rPr lang="hr-HR" sz="2400" dirty="0" smtClean="0">
                <a:latin typeface="Harlow Solid Italic" pitchFamily="82" charset="0"/>
              </a:rPr>
              <a:t>   Mentorica i potpora mladim matematičarima je bila Ivanka </a:t>
            </a:r>
            <a:r>
              <a:rPr lang="hr-HR" sz="2400" dirty="0" err="1" smtClean="0">
                <a:latin typeface="Harlow Solid Italic" pitchFamily="82" charset="0"/>
              </a:rPr>
              <a:t>Vatović</a:t>
            </a:r>
            <a:r>
              <a:rPr lang="hr-HR" sz="2400" dirty="0" smtClean="0">
                <a:latin typeface="Harlow Solid Italic" pitchFamily="82" charset="0"/>
              </a:rPr>
              <a:t>.</a:t>
            </a:r>
          </a:p>
        </p:txBody>
      </p:sp>
      <p:sp>
        <p:nvSpPr>
          <p:cNvPr id="7" name="Naslov 6"/>
          <p:cNvSpPr>
            <a:spLocks noGrp="1"/>
          </p:cNvSpPr>
          <p:nvPr>
            <p:ph type="title"/>
          </p:nvPr>
        </p:nvSpPr>
        <p:spPr/>
        <p:txBody>
          <a:bodyPr/>
          <a:lstStyle/>
          <a:p>
            <a:r>
              <a:rPr lang="hr-HR" u="sng" dirty="0" smtClean="0">
                <a:latin typeface="Harlow Solid Italic" pitchFamily="82" charset="0"/>
              </a:rPr>
              <a:t>Školska natjecanja</a:t>
            </a:r>
            <a:endParaRPr lang="hr-HR" u="sng" dirty="0">
              <a:latin typeface="Harlow Solid Italic" pitchFamily="82" charset="0"/>
            </a:endParaRPr>
          </a:p>
        </p:txBody>
      </p:sp>
    </p:spTree>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p:txBody>
          <a:bodyPr/>
          <a:lstStyle/>
          <a:p>
            <a:pPr algn="just">
              <a:buNone/>
            </a:pPr>
            <a:r>
              <a:rPr lang="hr-HR" dirty="0" smtClean="0"/>
              <a:t>   </a:t>
            </a:r>
          </a:p>
          <a:p>
            <a:pPr algn="just">
              <a:buNone/>
            </a:pPr>
            <a:r>
              <a:rPr lang="hr-HR" dirty="0" smtClean="0">
                <a:latin typeface="Harlow Solid Italic" pitchFamily="82" charset="0"/>
              </a:rPr>
              <a:t>   Iako smo imali samo jednu učenicu  na natjecanju iz talijanskoga jezika, 26.1.  nije bio loš  dan za Mateu </a:t>
            </a:r>
            <a:r>
              <a:rPr lang="hr-HR" dirty="0" err="1" smtClean="0">
                <a:latin typeface="Harlow Solid Italic" pitchFamily="82" charset="0"/>
              </a:rPr>
              <a:t>Bazdan</a:t>
            </a:r>
            <a:r>
              <a:rPr lang="hr-HR" dirty="0" smtClean="0">
                <a:latin typeface="Harlow Solid Italic" pitchFamily="82" charset="0"/>
              </a:rPr>
              <a:t> i njezinu mentoricu Teu </a:t>
            </a:r>
            <a:r>
              <a:rPr lang="hr-HR" dirty="0" err="1" smtClean="0">
                <a:latin typeface="Harlow Solid Italic" pitchFamily="82" charset="0"/>
              </a:rPr>
              <a:t>Đivanović</a:t>
            </a:r>
            <a:r>
              <a:rPr lang="hr-HR" dirty="0" smtClean="0">
                <a:latin typeface="Harlow Solid Italic" pitchFamily="82" charset="0"/>
              </a:rPr>
              <a:t>. Matea je ostvarila 31 od mogućih 60 bodova i tako uspjela ostvariti 7. mjesto na školskoj razini. Nažalost,  nedovoljno za prelazak na županijsku razinu, ali svakako poticajno za sljedeću godinu.</a:t>
            </a:r>
          </a:p>
        </p:txBody>
      </p:sp>
      <p:sp>
        <p:nvSpPr>
          <p:cNvPr id="3" name="Naslov 2"/>
          <p:cNvSpPr>
            <a:spLocks noGrp="1"/>
          </p:cNvSpPr>
          <p:nvPr>
            <p:ph type="title"/>
          </p:nvPr>
        </p:nvSpPr>
        <p:spPr/>
        <p:txBody>
          <a:bodyPr>
            <a:normAutofit/>
          </a:bodyPr>
          <a:lstStyle/>
          <a:p>
            <a:r>
              <a:rPr lang="hr-HR" dirty="0" smtClean="0">
                <a:latin typeface="Harlow Solid Italic" pitchFamily="82" charset="0"/>
              </a:rPr>
              <a:t>Školsko natjecanje iz talijanskoga jezika</a:t>
            </a:r>
            <a:endParaRPr lang="hr-HR" dirty="0">
              <a:latin typeface="Harlow Solid Italic" pitchFamily="82" charset="0"/>
            </a:endParaRPr>
          </a:p>
        </p:txBody>
      </p:sp>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zervirano mjesto sadržaja 1"/>
          <p:cNvSpPr>
            <a:spLocks noGrp="1"/>
          </p:cNvSpPr>
          <p:nvPr>
            <p:ph idx="1"/>
          </p:nvPr>
        </p:nvSpPr>
        <p:spPr>
          <a:xfrm>
            <a:off x="457200" y="1379984"/>
            <a:ext cx="8229600" cy="4065240"/>
          </a:xfrm>
        </p:spPr>
        <p:txBody>
          <a:bodyPr>
            <a:normAutofit/>
          </a:bodyPr>
          <a:lstStyle/>
          <a:p>
            <a:pPr algn="just">
              <a:buNone/>
            </a:pPr>
            <a:r>
              <a:rPr lang="hr-HR" dirty="0" smtClean="0">
                <a:latin typeface="Harlow Solid Italic" pitchFamily="82" charset="0"/>
              </a:rPr>
              <a:t>  Ove smo godine imali jednu učenicu  Helenu Mišković iz 7.razreda koja je prisustovala natjecanju iz povijesti, i tri učenice  Mateu Bazdan,      Karmen    Sentić   i      Jelenu </a:t>
            </a:r>
          </a:p>
          <a:p>
            <a:pPr algn="just">
              <a:buNone/>
            </a:pPr>
            <a:r>
              <a:rPr lang="hr-HR" dirty="0" smtClean="0">
                <a:latin typeface="Harlow Solid Italic" pitchFamily="82" charset="0"/>
              </a:rPr>
              <a:t>   Stanković koje su sudjelovale na školskom natjecanju iz geografije i povijesti i to za razinu 8. razreda. Iako nisu uspjele preći na županijsku razinu, želimo ih pohvaliti za trud i rad i naravno, posebno njihovu mentoricu Ivanku Artuković.</a:t>
            </a:r>
          </a:p>
          <a:p>
            <a:pPr>
              <a:buNone/>
            </a:pPr>
            <a:r>
              <a:rPr lang="hr-HR" dirty="0" smtClean="0"/>
              <a:t>   </a:t>
            </a:r>
          </a:p>
        </p:txBody>
      </p:sp>
      <p:sp>
        <p:nvSpPr>
          <p:cNvPr id="3" name="Naslov 2"/>
          <p:cNvSpPr>
            <a:spLocks noGrp="1"/>
          </p:cNvSpPr>
          <p:nvPr>
            <p:ph type="title"/>
          </p:nvPr>
        </p:nvSpPr>
        <p:spPr>
          <a:xfrm>
            <a:off x="457200" y="152400"/>
            <a:ext cx="8229600" cy="1044352"/>
          </a:xfrm>
        </p:spPr>
        <p:txBody>
          <a:bodyPr>
            <a:normAutofit/>
          </a:bodyPr>
          <a:lstStyle/>
          <a:p>
            <a:r>
              <a:rPr lang="hr-HR" sz="3600" dirty="0" smtClean="0">
                <a:latin typeface="Harlow Solid Italic" pitchFamily="82" charset="0"/>
              </a:rPr>
              <a:t>Školsko natjecanje iz povijesti i geografije</a:t>
            </a:r>
            <a:endParaRPr lang="hr-HR" sz="3600" dirty="0">
              <a:latin typeface="Harlow Solid Italic" pitchFamily="82" charset="0"/>
            </a:endParaRPr>
          </a:p>
        </p:txBody>
      </p:sp>
    </p:spTree>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just">
              <a:buNone/>
            </a:pPr>
            <a:r>
              <a:rPr lang="hr-HR" sz="2400" dirty="0" smtClean="0">
                <a:latin typeface="Harlow Solid Italic" pitchFamily="82" charset="0"/>
              </a:rPr>
              <a:t>	 Mala jesmo škola, ali upravo smo pokazali na Školskom natjecanju iz informatike kako i mi imamo velike talente. 21.1.</a:t>
            </a:r>
          </a:p>
          <a:p>
            <a:pPr algn="just">
              <a:buNone/>
            </a:pPr>
            <a:r>
              <a:rPr lang="hr-HR" sz="2400" dirty="0" smtClean="0">
                <a:latin typeface="Harlow Solid Italic" pitchFamily="82" charset="0"/>
              </a:rPr>
              <a:t>   neće  zaboraviti Nikola Stanković, Đivo Vatović i posebno Stijepo</a:t>
            </a:r>
          </a:p>
          <a:p>
            <a:pPr algn="just">
              <a:buNone/>
            </a:pPr>
            <a:r>
              <a:rPr lang="hr-HR" sz="2400" dirty="0" smtClean="0">
                <a:latin typeface="Harlow Solid Italic" pitchFamily="82" charset="0"/>
              </a:rPr>
              <a:t>    Ivanišević koji je uspio ostvariti 190 od    mogućih 200 bodova i </a:t>
            </a:r>
          </a:p>
          <a:p>
            <a:pPr algn="just">
              <a:buNone/>
            </a:pPr>
            <a:r>
              <a:rPr lang="hr-HR" sz="2400" dirty="0" smtClean="0">
                <a:latin typeface="Harlow Solid Italic" pitchFamily="82" charset="0"/>
              </a:rPr>
              <a:t>    i na taj se način plasirati na Županijsko natjecanje iz informatike</a:t>
            </a:r>
          </a:p>
          <a:p>
            <a:pPr algn="just">
              <a:buNone/>
            </a:pPr>
            <a:r>
              <a:rPr lang="hr-HR" sz="2400" dirty="0" smtClean="0">
                <a:latin typeface="Harlow Solid Italic" pitchFamily="82" charset="0"/>
              </a:rPr>
              <a:t>    za 5. razrede. Iako rezultat u Dubrovniku nije plasirao našeg učenika na daljne natjecanje, on je svakako zaslužio priznanje kao i mentorica svih naših učenika Ivanka Vatović.</a:t>
            </a:r>
          </a:p>
          <a:p>
            <a:pPr>
              <a:buNone/>
            </a:pPr>
            <a:endParaRPr lang="hr-HR" sz="2400" dirty="0" smtClean="0">
              <a:latin typeface="Harlow Solid Italic" pitchFamily="82" charset="0"/>
            </a:endParaRPr>
          </a:p>
          <a:p>
            <a:pPr>
              <a:buNone/>
            </a:pPr>
            <a:r>
              <a:rPr lang="hr-HR" sz="2400" dirty="0" smtClean="0">
                <a:latin typeface="Harlow Solid Italic" pitchFamily="82" charset="0"/>
              </a:rPr>
              <a:t>  </a:t>
            </a:r>
            <a:endParaRPr lang="hr-HR" sz="2400" dirty="0">
              <a:latin typeface="Harlow Solid Italic" pitchFamily="82" charset="0"/>
            </a:endParaRPr>
          </a:p>
        </p:txBody>
      </p:sp>
      <p:sp>
        <p:nvSpPr>
          <p:cNvPr id="3" name="Title 2"/>
          <p:cNvSpPr>
            <a:spLocks noGrp="1"/>
          </p:cNvSpPr>
          <p:nvPr>
            <p:ph type="title"/>
          </p:nvPr>
        </p:nvSpPr>
        <p:spPr/>
        <p:txBody>
          <a:bodyPr>
            <a:normAutofit/>
          </a:bodyPr>
          <a:lstStyle/>
          <a:p>
            <a:r>
              <a:rPr lang="hr-HR" sz="3600" dirty="0" smtClean="0">
                <a:latin typeface="Harlow Solid Italic" pitchFamily="82" charset="0"/>
              </a:rPr>
              <a:t>  Školsko i županijsko natjecanje iz informatike</a:t>
            </a:r>
            <a:endParaRPr lang="hr-HR" sz="3600" dirty="0">
              <a:latin typeface="Harlow Solid Italic" pitchFamily="82" charset="0"/>
            </a:endParaRPr>
          </a:p>
        </p:txBody>
      </p:sp>
    </p:spTree>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hr-HR" dirty="0" smtClean="0">
                <a:latin typeface="Harlow Solid Italic" pitchFamily="82" charset="0"/>
              </a:rPr>
              <a:t>   Kako naši  osnovnoškolci doživljavaju ljubav upravo ćemo otkriti.</a:t>
            </a:r>
          </a:p>
          <a:p>
            <a:pPr>
              <a:buNone/>
            </a:pPr>
            <a:endParaRPr lang="hr-HR" dirty="0" smtClean="0"/>
          </a:p>
          <a:p>
            <a:pPr>
              <a:buNone/>
            </a:pPr>
            <a:r>
              <a:rPr lang="hr-HR" dirty="0" smtClean="0"/>
              <a:t>   </a:t>
            </a:r>
            <a:r>
              <a:rPr lang="hr-HR" dirty="0" smtClean="0">
                <a:latin typeface="Harlow Solid Italic" pitchFamily="82" charset="0"/>
              </a:rPr>
              <a:t>Ivo Anu voli,             Tata  voli mamu,      Pčela na cvijetu,</a:t>
            </a:r>
          </a:p>
          <a:p>
            <a:pPr>
              <a:buNone/>
            </a:pPr>
            <a:r>
              <a:rPr lang="hr-HR" dirty="0" smtClean="0">
                <a:latin typeface="Harlow Solid Italic" pitchFamily="82" charset="0"/>
              </a:rPr>
              <a:t>   takva ljubav                 nijednu više,              voli ga najviše</a:t>
            </a:r>
          </a:p>
          <a:p>
            <a:pPr>
              <a:buNone/>
            </a:pPr>
            <a:r>
              <a:rPr lang="hr-HR" dirty="0" smtClean="0">
                <a:latin typeface="Harlow Solid Italic" pitchFamily="82" charset="0"/>
              </a:rPr>
              <a:t>   ne postoji.                    nju samu.                  na svijetu.</a:t>
            </a:r>
          </a:p>
          <a:p>
            <a:pPr>
              <a:buNone/>
            </a:pPr>
            <a:endParaRPr lang="hr-HR" dirty="0" smtClean="0">
              <a:latin typeface="Harlow Solid Italic" pitchFamily="82" charset="0"/>
            </a:endParaRPr>
          </a:p>
          <a:p>
            <a:pPr>
              <a:buNone/>
            </a:pPr>
            <a:r>
              <a:rPr lang="hr-HR" dirty="0" smtClean="0">
                <a:latin typeface="Harlow Solid Italic" pitchFamily="82" charset="0"/>
              </a:rPr>
              <a:t>   Jana,1.razred            Ivona,1. razred      Gabriela,1.razred</a:t>
            </a:r>
          </a:p>
          <a:p>
            <a:pPr>
              <a:buNone/>
            </a:pPr>
            <a:endParaRPr lang="hr-HR" dirty="0"/>
          </a:p>
        </p:txBody>
      </p:sp>
      <p:sp>
        <p:nvSpPr>
          <p:cNvPr id="3" name="Title 2"/>
          <p:cNvSpPr>
            <a:spLocks noGrp="1"/>
          </p:cNvSpPr>
          <p:nvPr>
            <p:ph type="title"/>
          </p:nvPr>
        </p:nvSpPr>
        <p:spPr>
          <a:xfrm>
            <a:off x="457200" y="152400"/>
            <a:ext cx="8229600" cy="972344"/>
          </a:xfrm>
        </p:spPr>
        <p:txBody>
          <a:bodyPr>
            <a:normAutofit/>
          </a:bodyPr>
          <a:lstStyle/>
          <a:p>
            <a:r>
              <a:rPr lang="hr-HR" sz="3600" dirty="0" smtClean="0">
                <a:latin typeface="Harlow Solid Italic" pitchFamily="82" charset="0"/>
              </a:rPr>
              <a:t>Valentinovo – dan zaljubljenih</a:t>
            </a:r>
            <a:endParaRPr lang="hr-HR" sz="3600" dirty="0">
              <a:latin typeface="Harlow Solid Italic" pitchFamily="82" charset="0"/>
            </a:endParaRPr>
          </a:p>
        </p:txBody>
      </p:sp>
    </p:spTree>
  </p:cSld>
  <p:clrMapOvr>
    <a:masterClrMapping/>
  </p:clrMapOvr>
  <p:transition>
    <p:dissolve/>
  </p:transition>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latin typeface="Harlow Solid Italic" pitchFamily="82" charset="0"/>
              </a:rPr>
              <a:t>Buket ruža</a:t>
            </a:r>
            <a:endParaRPr lang="hr-HR" dirty="0">
              <a:latin typeface="Harlow Solid Italic" pitchFamily="82" charset="0"/>
            </a:endParaRPr>
          </a:p>
        </p:txBody>
      </p:sp>
      <p:pic>
        <p:nvPicPr>
          <p:cNvPr id="5" name="Picture Placeholder 4" descr="Buket_crvenih_ruza2.jpg"/>
          <p:cNvPicPr>
            <a:picLocks noGrp="1" noChangeAspect="1"/>
          </p:cNvPicPr>
          <p:nvPr>
            <p:ph type="pic" idx="1"/>
          </p:nvPr>
        </p:nvPicPr>
        <p:blipFill>
          <a:blip r:embed="rId2" cstate="print"/>
          <a:srcRect l="13949" r="13949"/>
          <a:stretch>
            <a:fillRect/>
          </a:stretch>
        </p:blipFill>
        <p:spPr/>
      </p:pic>
      <p:sp>
        <p:nvSpPr>
          <p:cNvPr id="4" name="Text Placeholder 3"/>
          <p:cNvSpPr>
            <a:spLocks noGrp="1"/>
          </p:cNvSpPr>
          <p:nvPr>
            <p:ph type="body" sz="half" idx="2"/>
          </p:nvPr>
        </p:nvSpPr>
        <p:spPr>
          <a:xfrm>
            <a:off x="6516216" y="1700808"/>
            <a:ext cx="2170584" cy="4318992"/>
          </a:xfrm>
        </p:spPr>
        <p:txBody>
          <a:bodyPr/>
          <a:lstStyle/>
          <a:p>
            <a:pPr algn="just"/>
            <a:r>
              <a:rPr lang="hr-HR" dirty="0" smtClean="0">
                <a:latin typeface="Harlow Solid Italic" pitchFamily="82" charset="0"/>
              </a:rPr>
              <a:t>Ana se zaljubila u dečka koji se zove Ivan. Zajedno su pošli na večeru. Poslije toga su prošetali. Na rastanku , Ivan je Ani  dao poljubac  i buket crvenih ruža.</a:t>
            </a:r>
          </a:p>
          <a:p>
            <a:r>
              <a:rPr lang="hr-HR" dirty="0" smtClean="0">
                <a:latin typeface="Harlow Solid Italic" pitchFamily="82" charset="0"/>
              </a:rPr>
              <a:t>  Antonija i        Mia,1.razred</a:t>
            </a:r>
          </a:p>
        </p:txBody>
      </p:sp>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476672"/>
            <a:ext cx="8229600" cy="5619328"/>
          </a:xfrm>
        </p:spPr>
        <p:txBody>
          <a:bodyPr>
            <a:normAutofit/>
          </a:bodyPr>
          <a:lstStyle/>
          <a:p>
            <a:pPr algn="just">
              <a:buNone/>
            </a:pPr>
            <a:r>
              <a:rPr lang="hr-HR" sz="2400" dirty="0" smtClean="0">
                <a:latin typeface="Harlow Solid Italic" pitchFamily="82" charset="0"/>
              </a:rPr>
              <a:t>    Dogodilo se dosta promjena među samim  djelatnicima škole. Bitno je istaknuti da je u mirovinu otišlo dvoje djelatnika, koji su u OŠ Primorje ostavili dobar dio svog životnog vijeka. U zasluženu mirovinu otišla je spremačica Tereza Ljuban i uvijek vrijedni domar Nikola Ljuban. Njih dvoje su zamijenili Anita Lujo(spremačica) i Mato Maškarić(domar).</a:t>
            </a:r>
          </a:p>
          <a:p>
            <a:pPr algn="just">
              <a:buNone/>
            </a:pPr>
            <a:endParaRPr lang="hr-HR" sz="2400" dirty="0" smtClean="0">
              <a:latin typeface="Harlow Solid Italic" pitchFamily="82" charset="0"/>
            </a:endParaRPr>
          </a:p>
          <a:p>
            <a:pPr algn="just">
              <a:buNone/>
            </a:pPr>
            <a:r>
              <a:rPr lang="hr-HR" sz="2400" dirty="0" smtClean="0">
                <a:latin typeface="Harlow Solid Italic" pitchFamily="82" charset="0"/>
              </a:rPr>
              <a:t>   Također smo dobili i novog učitelja tehničke kulture Josipa Šprlju, profesoricu talijanskoga jezika Teu Đivanović i profesoricu informatike Mariju Oršulić.</a:t>
            </a:r>
          </a:p>
          <a:p>
            <a:pPr algn="just">
              <a:buNone/>
            </a:pPr>
            <a:endParaRPr lang="hr-HR" sz="2400" dirty="0">
              <a:latin typeface="Harlow Solid Italic" pitchFamily="82" charset="0"/>
            </a:endParaRPr>
          </a:p>
        </p:txBody>
      </p:sp>
    </p:spTree>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latin typeface="Harlow Solid Italic" pitchFamily="82" charset="0"/>
              </a:rPr>
              <a:t>Simboli ljubavi</a:t>
            </a:r>
            <a:endParaRPr lang="hr-HR" dirty="0">
              <a:latin typeface="Harlow Solid Italic" pitchFamily="82" charset="0"/>
            </a:endParaRPr>
          </a:p>
        </p:txBody>
      </p:sp>
      <p:pic>
        <p:nvPicPr>
          <p:cNvPr id="5" name="Picture Placeholder 4" descr="20150302_134019.jpg"/>
          <p:cNvPicPr>
            <a:picLocks noGrp="1" noChangeAspect="1"/>
          </p:cNvPicPr>
          <p:nvPr>
            <p:ph type="pic" idx="1"/>
          </p:nvPr>
        </p:nvPicPr>
        <p:blipFill>
          <a:blip r:embed="rId2" cstate="print"/>
          <a:srcRect l="9418" r="9418"/>
          <a:stretch>
            <a:fillRect/>
          </a:stretch>
        </p:blipFill>
        <p:spPr/>
      </p:pic>
      <p:sp>
        <p:nvSpPr>
          <p:cNvPr id="4" name="Text Placeholder 3"/>
          <p:cNvSpPr>
            <a:spLocks noGrp="1"/>
          </p:cNvSpPr>
          <p:nvPr>
            <p:ph type="body" sz="half" idx="2"/>
          </p:nvPr>
        </p:nvSpPr>
        <p:spPr/>
        <p:txBody>
          <a:bodyPr/>
          <a:lstStyle/>
          <a:p>
            <a:r>
              <a:rPr lang="hr-HR" dirty="0" smtClean="0">
                <a:latin typeface="Harlow Solid Italic" pitchFamily="82" charset="0"/>
              </a:rPr>
              <a:t>Trećaši su i ove godine bili jako kreativni pa su sa svojom učiteljicom Anom Mijić napravili simbolična srca koja upravo predstavljaju najljepši dan- Valentinovo.</a:t>
            </a:r>
            <a:endParaRPr lang="hr-HR" dirty="0">
              <a:latin typeface="Harlow Solid Italic" pitchFamily="82" charset="0"/>
            </a:endParaRPr>
          </a:p>
        </p:txBody>
      </p:sp>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52b0da70460a6a654cce4b62f36e9089e983ac3c69fd8f3f3779c2092808f8e8-V.jpg"/>
          <p:cNvPicPr>
            <a:picLocks noGrp="1" noChangeAspect="1"/>
          </p:cNvPicPr>
          <p:nvPr>
            <p:ph idx="1"/>
          </p:nvPr>
        </p:nvPicPr>
        <p:blipFill>
          <a:blip r:embed="rId2" cstate="print"/>
          <a:stretch>
            <a:fillRect/>
          </a:stretch>
        </p:blipFill>
        <p:spPr>
          <a:xfrm>
            <a:off x="1172743" y="1524000"/>
            <a:ext cx="6798513" cy="4572000"/>
          </a:xfrm>
        </p:spPr>
      </p:pic>
      <p:sp>
        <p:nvSpPr>
          <p:cNvPr id="3" name="Title 2"/>
          <p:cNvSpPr>
            <a:spLocks noGrp="1"/>
          </p:cNvSpPr>
          <p:nvPr>
            <p:ph type="title"/>
          </p:nvPr>
        </p:nvSpPr>
        <p:spPr>
          <a:xfrm>
            <a:off x="457200" y="152400"/>
            <a:ext cx="8229600" cy="972344"/>
          </a:xfrm>
        </p:spPr>
        <p:txBody>
          <a:bodyPr>
            <a:normAutofit/>
          </a:bodyPr>
          <a:lstStyle/>
          <a:p>
            <a:r>
              <a:rPr lang="hr-HR" sz="3600" dirty="0" smtClean="0">
                <a:latin typeface="Harlow Solid Italic" pitchFamily="82" charset="0"/>
              </a:rPr>
              <a:t>Ljubav, ljubav, ljubav...</a:t>
            </a:r>
            <a:endParaRPr lang="hr-HR" sz="3600" dirty="0">
              <a:latin typeface="Harlow Solid Italic" pitchFamily="82" charset="0"/>
            </a:endParaRPr>
          </a:p>
        </p:txBody>
      </p:sp>
    </p:spTree>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20150224_081038-001.jpg"/>
          <p:cNvPicPr>
            <a:picLocks noGrp="1" noChangeAspect="1"/>
          </p:cNvPicPr>
          <p:nvPr>
            <p:ph sz="quarter" idx="1"/>
          </p:nvPr>
        </p:nvPicPr>
        <p:blipFill>
          <a:blip r:embed="rId2" cstate="print"/>
          <a:stretch>
            <a:fillRect/>
          </a:stretch>
        </p:blipFill>
        <p:spPr>
          <a:xfrm>
            <a:off x="1043608" y="457200"/>
            <a:ext cx="4968552" cy="5715000"/>
          </a:xfrm>
        </p:spPr>
      </p:pic>
      <p:sp>
        <p:nvSpPr>
          <p:cNvPr id="3" name="Text Placeholder 2"/>
          <p:cNvSpPr>
            <a:spLocks noGrp="1"/>
          </p:cNvSpPr>
          <p:nvPr>
            <p:ph type="body" idx="2"/>
          </p:nvPr>
        </p:nvSpPr>
        <p:spPr/>
        <p:txBody>
          <a:bodyPr/>
          <a:lstStyle/>
          <a:p>
            <a:r>
              <a:rPr lang="hr-HR" dirty="0" smtClean="0">
                <a:latin typeface="Harlow Solid Italic" pitchFamily="82" charset="0"/>
              </a:rPr>
              <a:t>Ljubav je najvažnija stvar na svijetu. To su nam pokazali i trećaši,napravivši ovo veliko i prekrasno srce.</a:t>
            </a:r>
            <a:endParaRPr lang="hr-HR" dirty="0">
              <a:latin typeface="Harlow Solid Italic" pitchFamily="82" charset="0"/>
            </a:endParaRPr>
          </a:p>
        </p:txBody>
      </p:sp>
      <p:sp>
        <p:nvSpPr>
          <p:cNvPr id="4" name="Title 3"/>
          <p:cNvSpPr>
            <a:spLocks noGrp="1"/>
          </p:cNvSpPr>
          <p:nvPr>
            <p:ph type="title"/>
          </p:nvPr>
        </p:nvSpPr>
        <p:spPr/>
        <p:txBody>
          <a:bodyPr/>
          <a:lstStyle/>
          <a:p>
            <a:r>
              <a:rPr lang="hr-HR" b="0" dirty="0" smtClean="0">
                <a:latin typeface="Harlow Solid Italic" pitchFamily="82" charset="0"/>
              </a:rPr>
              <a:t>Jedino bitno</a:t>
            </a:r>
            <a:endParaRPr lang="hr-HR" b="0" dirty="0">
              <a:latin typeface="Harlow Solid Italic" pitchFamily="82" charset="0"/>
            </a:endParaRPr>
          </a:p>
        </p:txBody>
      </p:sp>
    </p:spTree>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lgn="just">
              <a:buNone/>
            </a:pPr>
            <a:r>
              <a:rPr lang="hr-HR" dirty="0" smtClean="0">
                <a:latin typeface="Harlow Solid Italic" pitchFamily="82" charset="0"/>
              </a:rPr>
              <a:t>Što može biti ljepše nakon Valentinova, već razigrane i </a:t>
            </a:r>
          </a:p>
          <a:p>
            <a:pPr algn="just">
              <a:buNone/>
            </a:pPr>
            <a:r>
              <a:rPr lang="hr-HR" dirty="0" smtClean="0">
                <a:latin typeface="Harlow Solid Italic" pitchFamily="82" charset="0"/>
              </a:rPr>
              <a:t>vesele maškare.Upravo u tom duhu su se ponašali učeni-</a:t>
            </a:r>
          </a:p>
          <a:p>
            <a:pPr algn="just">
              <a:buNone/>
            </a:pPr>
            <a:r>
              <a:rPr lang="hr-HR" dirty="0" smtClean="0">
                <a:latin typeface="Harlow Solid Italic" pitchFamily="82" charset="0"/>
              </a:rPr>
              <a:t>ci i učitelji koji su 17. veljače pokazali svoju kreativnost i</a:t>
            </a:r>
          </a:p>
          <a:p>
            <a:pPr algn="just">
              <a:buNone/>
            </a:pPr>
            <a:r>
              <a:rPr lang="hr-HR" dirty="0" smtClean="0">
                <a:latin typeface="Harlow Solid Italic" pitchFamily="82" charset="0"/>
              </a:rPr>
              <a:t>maštovitost u izradi i odabiru kostima.I ove smo godine</a:t>
            </a:r>
          </a:p>
          <a:p>
            <a:pPr algn="just">
              <a:buNone/>
            </a:pPr>
            <a:r>
              <a:rPr lang="hr-HR" dirty="0" smtClean="0">
                <a:latin typeface="Harlow Solid Italic" pitchFamily="82" charset="0"/>
              </a:rPr>
              <a:t> odlučili nagraditi najbolje maske, pa smo ih razvrstali</a:t>
            </a:r>
          </a:p>
          <a:p>
            <a:pPr algn="just">
              <a:buNone/>
            </a:pPr>
            <a:r>
              <a:rPr lang="hr-HR" dirty="0" smtClean="0">
                <a:latin typeface="Harlow Solid Italic" pitchFamily="82" charset="0"/>
              </a:rPr>
              <a:t>na pojedinačne i grupne.</a:t>
            </a:r>
          </a:p>
          <a:p>
            <a:pPr algn="just">
              <a:buNone/>
            </a:pPr>
            <a:r>
              <a:rPr lang="hr-HR" dirty="0" smtClean="0">
                <a:latin typeface="Harlow Solid Italic" pitchFamily="82" charset="0"/>
              </a:rPr>
              <a:t>Fotografije će više od riječi pokazati njihovu ljepotu i </a:t>
            </a:r>
          </a:p>
          <a:p>
            <a:pPr algn="just">
              <a:buNone/>
            </a:pPr>
            <a:r>
              <a:rPr lang="hr-HR" dirty="0" smtClean="0">
                <a:latin typeface="Harlow Solid Italic" pitchFamily="82" charset="0"/>
              </a:rPr>
              <a:t>raznovrsnost.</a:t>
            </a:r>
          </a:p>
          <a:p>
            <a:pPr algn="just">
              <a:buNone/>
            </a:pPr>
            <a:endParaRPr lang="hr-HR" dirty="0">
              <a:latin typeface="Harlow Solid Italic" pitchFamily="82" charset="0"/>
            </a:endParaRPr>
          </a:p>
        </p:txBody>
      </p:sp>
      <p:sp>
        <p:nvSpPr>
          <p:cNvPr id="3" name="Title 2"/>
          <p:cNvSpPr>
            <a:spLocks noGrp="1"/>
          </p:cNvSpPr>
          <p:nvPr>
            <p:ph type="title"/>
          </p:nvPr>
        </p:nvSpPr>
        <p:spPr>
          <a:xfrm>
            <a:off x="457200" y="476672"/>
            <a:ext cx="8229600" cy="894928"/>
          </a:xfrm>
        </p:spPr>
        <p:txBody>
          <a:bodyPr/>
          <a:lstStyle/>
          <a:p>
            <a:r>
              <a:rPr lang="hr-HR" dirty="0" smtClean="0">
                <a:latin typeface="Harlow Solid Italic" pitchFamily="82" charset="0"/>
              </a:rPr>
              <a:t>Vesele maškare</a:t>
            </a:r>
            <a:endParaRPr lang="hr-HR" dirty="0">
              <a:latin typeface="Harlow Solid Italic" pitchFamily="82" charset="0"/>
            </a:endParaRPr>
          </a:p>
        </p:txBody>
      </p:sp>
    </p:spTree>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e980b40788cff44f52994474073111a14dae82fe2afbfe5836d79044cd28be66-V.jpg"/>
          <p:cNvPicPr>
            <a:picLocks noGrp="1" noChangeAspect="1"/>
          </p:cNvPicPr>
          <p:nvPr>
            <p:ph idx="1"/>
          </p:nvPr>
        </p:nvPicPr>
        <p:blipFill>
          <a:blip r:embed="rId2" cstate="print"/>
          <a:stretch>
            <a:fillRect/>
          </a:stretch>
        </p:blipFill>
        <p:spPr>
          <a:xfrm>
            <a:off x="1043608" y="1412776"/>
            <a:ext cx="7322716" cy="5256584"/>
          </a:xfrm>
        </p:spPr>
      </p:pic>
      <p:sp>
        <p:nvSpPr>
          <p:cNvPr id="3" name="Title 2"/>
          <p:cNvSpPr>
            <a:spLocks noGrp="1"/>
          </p:cNvSpPr>
          <p:nvPr>
            <p:ph type="title"/>
          </p:nvPr>
        </p:nvSpPr>
        <p:spPr>
          <a:xfrm>
            <a:off x="457200" y="152400"/>
            <a:ext cx="8229600" cy="1116360"/>
          </a:xfrm>
        </p:spPr>
        <p:txBody>
          <a:bodyPr>
            <a:normAutofit fontScale="90000"/>
          </a:bodyPr>
          <a:lstStyle/>
          <a:p>
            <a:r>
              <a:rPr lang="hr-HR" dirty="0" smtClean="0">
                <a:latin typeface="Harlow Solid Italic" pitchFamily="82" charset="0"/>
              </a:rPr>
              <a:t>Nagrađeni učenici s najboljim kostimima</a:t>
            </a:r>
            <a:endParaRPr lang="hr-HR" dirty="0">
              <a:latin typeface="Harlow Solid Italic" pitchFamily="82" charset="0"/>
            </a:endParaRPr>
          </a:p>
        </p:txBody>
      </p:sp>
    </p:spTree>
  </p:cSld>
  <p:clrMapOvr>
    <a:masterClrMapping/>
  </p:clrMapOvr>
  <p:transition>
    <p:wedge/>
  </p:transition>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Content Placeholder 9" descr="image-6a93eed00fe92fe0131ef74d1da6ce961746178273ef2786b8abbb116d249678-V.jpg"/>
          <p:cNvPicPr>
            <a:picLocks noGrp="1" noChangeAspect="1"/>
          </p:cNvPicPr>
          <p:nvPr>
            <p:ph sz="half" idx="2"/>
          </p:nvPr>
        </p:nvPicPr>
        <p:blipFill>
          <a:blip r:embed="rId2" cstate="print"/>
          <a:stretch>
            <a:fillRect/>
          </a:stretch>
        </p:blipFill>
        <p:spPr>
          <a:xfrm>
            <a:off x="4648200" y="1556792"/>
            <a:ext cx="4059238" cy="4176464"/>
          </a:xfrm>
        </p:spPr>
      </p:pic>
      <p:pic>
        <p:nvPicPr>
          <p:cNvPr id="9" name="Content Placeholder 8" descr="image-3c8368bde6df87fefd1c382383c93ed7ca17090c06fda456ab5a271f1efa8d50-V.jpg"/>
          <p:cNvPicPr>
            <a:picLocks noGrp="1" noChangeAspect="1"/>
          </p:cNvPicPr>
          <p:nvPr>
            <p:ph sz="half" idx="1"/>
          </p:nvPr>
        </p:nvPicPr>
        <p:blipFill>
          <a:blip r:embed="rId3" cstate="print"/>
          <a:stretch>
            <a:fillRect/>
          </a:stretch>
        </p:blipFill>
        <p:spPr>
          <a:xfrm>
            <a:off x="772319" y="1524000"/>
            <a:ext cx="3429000" cy="4572000"/>
          </a:xfrm>
        </p:spPr>
      </p:pic>
    </p:spTree>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0" dirty="0" smtClean="0">
                <a:latin typeface="Harlow Solid Italic" pitchFamily="82" charset="0"/>
              </a:rPr>
              <a:t>Učionice postaju nešto drugo</a:t>
            </a:r>
            <a:endParaRPr lang="hr-HR" b="0" dirty="0">
              <a:latin typeface="Harlow Solid Italic" pitchFamily="82" charset="0"/>
            </a:endParaRPr>
          </a:p>
        </p:txBody>
      </p:sp>
      <p:pic>
        <p:nvPicPr>
          <p:cNvPr id="5" name="Picture Placeholder 4" descr="image-54f28bbddfee9641b1c1618c81408815bf3b4d5843654732d3f1542a6d21c427-V.jpg"/>
          <p:cNvPicPr>
            <a:picLocks noGrp="1" noChangeAspect="1"/>
          </p:cNvPicPr>
          <p:nvPr>
            <p:ph type="pic" idx="1"/>
          </p:nvPr>
        </p:nvPicPr>
        <p:blipFill>
          <a:blip r:embed="rId2" cstate="print"/>
          <a:srcRect l="9418" r="9418"/>
          <a:stretch>
            <a:fillRect/>
          </a:stretch>
        </p:blipFill>
        <p:spPr/>
      </p:pic>
      <p:sp>
        <p:nvSpPr>
          <p:cNvPr id="4" name="Text Placeholder 3"/>
          <p:cNvSpPr>
            <a:spLocks noGrp="1"/>
          </p:cNvSpPr>
          <p:nvPr>
            <p:ph type="body" sz="half" idx="2"/>
          </p:nvPr>
        </p:nvSpPr>
        <p:spPr/>
        <p:txBody>
          <a:bodyPr/>
          <a:lstStyle/>
          <a:p>
            <a:r>
              <a:rPr lang="hr-HR" dirty="0" smtClean="0">
                <a:latin typeface="Harlow Solid Italic" pitchFamily="82" charset="0"/>
              </a:rPr>
              <a:t>Na taj poseban dan, učionice gube svoj sjaj.</a:t>
            </a:r>
          </a:p>
          <a:p>
            <a:r>
              <a:rPr lang="hr-HR" dirty="0" smtClean="0">
                <a:latin typeface="Harlow Solid Italic" pitchFamily="82" charset="0"/>
              </a:rPr>
              <a:t>Mališani nisu više vrijedni đaci, već su klaunovi i policajci.</a:t>
            </a:r>
          </a:p>
          <a:p>
            <a:r>
              <a:rPr lang="hr-HR" dirty="0" smtClean="0">
                <a:latin typeface="Harlow Solid Italic" pitchFamily="82" charset="0"/>
              </a:rPr>
              <a:t>Nitko im ništa  na taj dan ne smije pa njihovo veslje traje  i traje...</a:t>
            </a:r>
          </a:p>
        </p:txBody>
      </p:sp>
    </p:spTree>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lnSpcReduction="10000"/>
          </a:bodyPr>
          <a:lstStyle/>
          <a:p>
            <a:pPr algn="just">
              <a:buNone/>
            </a:pPr>
            <a:r>
              <a:rPr lang="hr-HR" dirty="0" smtClean="0">
                <a:latin typeface="Harlow Solid Italic" pitchFamily="82" charset="0"/>
              </a:rPr>
              <a:t>  U subotu 28.3. 2015. u Kampusu Sveučilišta u Dubrovniku u organizaciji Informatičkog kluba Futura održano je završno</a:t>
            </a:r>
          </a:p>
          <a:p>
            <a:pPr algn="just">
              <a:buNone/>
            </a:pPr>
            <a:r>
              <a:rPr lang="hr-HR" dirty="0" smtClean="0">
                <a:latin typeface="Harlow Solid Italic" pitchFamily="82" charset="0"/>
              </a:rPr>
              <a:t>   5. kolo Lige programiranja u Phytonu za osnovne škole. U proteklih su pola godine oradili šest radionica i pet kola lige.</a:t>
            </a:r>
          </a:p>
          <a:p>
            <a:pPr algn="just">
              <a:buNone/>
            </a:pPr>
            <a:r>
              <a:rPr lang="hr-HR" dirty="0" smtClean="0">
                <a:latin typeface="Harlow Solid Italic" pitchFamily="82" charset="0"/>
              </a:rPr>
              <a:t>  Učenici su se natjecali u pojedinačnoj i u ekipnoj konkure- </a:t>
            </a:r>
          </a:p>
          <a:p>
            <a:pPr algn="just">
              <a:buNone/>
            </a:pPr>
            <a:r>
              <a:rPr lang="hr-HR" dirty="0" smtClean="0">
                <a:latin typeface="Harlow Solid Italic" pitchFamily="82" charset="0"/>
              </a:rPr>
              <a:t>  ciji, a bile su dvije vrste zadataka za 5./6. razrede i za 7./8..razrede. Učenici koji su predstavljali našu školu su bili:</a:t>
            </a:r>
          </a:p>
          <a:p>
            <a:pPr algn="just">
              <a:buNone/>
            </a:pPr>
            <a:r>
              <a:rPr lang="hr-HR" dirty="0" smtClean="0">
                <a:latin typeface="Harlow Solid Italic" pitchFamily="82" charset="0"/>
              </a:rPr>
              <a:t>    Đivo Vatović,Pero Butigan i Nikola Stanković.   </a:t>
            </a:r>
          </a:p>
          <a:p>
            <a:pPr algn="just">
              <a:buNone/>
            </a:pPr>
            <a:endParaRPr lang="hr-HR" dirty="0" smtClean="0">
              <a:latin typeface="Harlow Solid Italic" pitchFamily="82" charset="0"/>
            </a:endParaRPr>
          </a:p>
          <a:p>
            <a:pPr algn="just">
              <a:buNone/>
            </a:pPr>
            <a:r>
              <a:rPr lang="hr-HR" dirty="0" smtClean="0">
                <a:latin typeface="Harlow Solid Italic" pitchFamily="82" charset="0"/>
              </a:rPr>
              <a:t>  U ukupnom poredku pojedinačnih natjecatelja naš Đivo Vatović je ostvario 252 boda i osigurao si značajno 2. mjesto,</a:t>
            </a:r>
          </a:p>
          <a:p>
            <a:pPr>
              <a:buNone/>
            </a:pPr>
            <a:endParaRPr lang="hr-HR" dirty="0" smtClean="0">
              <a:latin typeface="Harlow Solid Italic" pitchFamily="82" charset="0"/>
            </a:endParaRPr>
          </a:p>
        </p:txBody>
      </p:sp>
      <p:sp>
        <p:nvSpPr>
          <p:cNvPr id="3" name="Title 2"/>
          <p:cNvSpPr>
            <a:spLocks noGrp="1"/>
          </p:cNvSpPr>
          <p:nvPr>
            <p:ph type="title"/>
          </p:nvPr>
        </p:nvSpPr>
        <p:spPr>
          <a:xfrm>
            <a:off x="457200" y="152400"/>
            <a:ext cx="8229600" cy="1116360"/>
          </a:xfrm>
        </p:spPr>
        <p:txBody>
          <a:bodyPr>
            <a:normAutofit/>
          </a:bodyPr>
          <a:lstStyle/>
          <a:p>
            <a:r>
              <a:rPr lang="hr-HR" sz="3600" dirty="0" smtClean="0">
                <a:latin typeface="Harlow Solid Italic" pitchFamily="82" charset="0"/>
              </a:rPr>
              <a:t>Veliki uspjesi naših malih  programera</a:t>
            </a:r>
            <a:endParaRPr lang="hr-HR" sz="3600" dirty="0">
              <a:latin typeface="Harlow Solid Italic" pitchFamily="82" charset="0"/>
            </a:endParaRPr>
          </a:p>
        </p:txBody>
      </p:sp>
    </p:spTree>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hr-HR" dirty="0" smtClean="0">
                <a:latin typeface="Harlow Solid Italic" pitchFamily="82" charset="0"/>
              </a:rPr>
              <a:t>   a Pero Butigan 177 bodova i 6. mjesto. U ukupnom poretku </a:t>
            </a:r>
          </a:p>
          <a:p>
            <a:pPr algn="just">
              <a:buNone/>
            </a:pPr>
            <a:r>
              <a:rPr lang="hr-HR" dirty="0" smtClean="0">
                <a:latin typeface="Harlow Solid Italic" pitchFamily="82" charset="0"/>
              </a:rPr>
              <a:t>  ekipa  5./6. razreda OŠ Primorje Smokovljani zauzela je ponosno treće mjesto. </a:t>
            </a:r>
          </a:p>
          <a:p>
            <a:pPr algn="just">
              <a:buNone/>
            </a:pPr>
            <a:endParaRPr lang="hr-HR" dirty="0" smtClean="0">
              <a:latin typeface="Harlow Solid Italic" pitchFamily="82" charset="0"/>
            </a:endParaRPr>
          </a:p>
          <a:p>
            <a:pPr algn="just">
              <a:buNone/>
            </a:pPr>
            <a:r>
              <a:rPr lang="hr-HR" dirty="0" smtClean="0">
                <a:latin typeface="Harlow Solid Italic" pitchFamily="82" charset="0"/>
              </a:rPr>
              <a:t>  Pobjednici su u  pojedinačnim konkurencijama uz diplome i medalje dobili i tablete, a i ostali učenici u pijedinačnim i ekipnim konkurencijama dobili su vrijedne nagrade. Veliku zaslugu za ove iznimne rezultate ima njihova mentorica Ivanka Vatović. Čestitamo im svima od srca.</a:t>
            </a:r>
            <a:endParaRPr lang="hr-HR" dirty="0">
              <a:latin typeface="Harlow Solid Italic" pitchFamily="82" charset="0"/>
            </a:endParaRPr>
          </a:p>
        </p:txBody>
      </p:sp>
    </p:spTree>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3600" dirty="0" smtClean="0">
                <a:latin typeface="Harlow Solid Italic" pitchFamily="82" charset="0"/>
              </a:rPr>
              <a:t>Dodjela priznanja i osvajanje nagrada</a:t>
            </a:r>
            <a:endParaRPr lang="hr-HR" sz="3600" dirty="0">
              <a:latin typeface="Harlow Solid Italic" pitchFamily="82" charset="0"/>
            </a:endParaRPr>
          </a:p>
        </p:txBody>
      </p:sp>
      <p:pic>
        <p:nvPicPr>
          <p:cNvPr id="5" name="Content Placeholder 4" descr="11095315_335409523334973_1227297843302129664_n.jpg"/>
          <p:cNvPicPr>
            <a:picLocks noGrp="1" noChangeAspect="1"/>
          </p:cNvPicPr>
          <p:nvPr>
            <p:ph sz="half" idx="1"/>
          </p:nvPr>
        </p:nvPicPr>
        <p:blipFill>
          <a:blip r:embed="rId2" cstate="print"/>
          <a:stretch>
            <a:fillRect/>
          </a:stretch>
        </p:blipFill>
        <p:spPr>
          <a:xfrm>
            <a:off x="395536" y="1916832"/>
            <a:ext cx="3960440" cy="3960440"/>
          </a:xfrm>
        </p:spPr>
      </p:pic>
      <p:pic>
        <p:nvPicPr>
          <p:cNvPr id="6" name="Content Placeholder 5" descr="11083929_335409350001657_7768419091204781979_n.jpg"/>
          <p:cNvPicPr>
            <a:picLocks noGrp="1" noChangeAspect="1"/>
          </p:cNvPicPr>
          <p:nvPr>
            <p:ph sz="half" idx="2"/>
          </p:nvPr>
        </p:nvPicPr>
        <p:blipFill>
          <a:blip r:embed="rId3" cstate="print"/>
          <a:stretch>
            <a:fillRect/>
          </a:stretch>
        </p:blipFill>
        <p:spPr>
          <a:xfrm>
            <a:off x="4648200" y="1916832"/>
            <a:ext cx="4059238" cy="3960440"/>
          </a:xfrm>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500042"/>
            <a:ext cx="7854696" cy="6143668"/>
          </a:xfrm>
        </p:spPr>
        <p:txBody>
          <a:bodyPr>
            <a:normAutofit/>
          </a:bodyPr>
          <a:lstStyle/>
          <a:p>
            <a:pPr algn="l"/>
            <a:r>
              <a:rPr lang="hr-HR" dirty="0" smtClean="0"/>
              <a:t>                     </a:t>
            </a:r>
          </a:p>
          <a:p>
            <a:pPr algn="l"/>
            <a:r>
              <a:rPr lang="hr-HR" sz="3600" dirty="0" smtClean="0"/>
              <a:t>                </a:t>
            </a:r>
            <a:r>
              <a:rPr lang="hr-HR" sz="3600" dirty="0" smtClean="0">
                <a:latin typeface="Harlow Solid Italic" pitchFamily="82" charset="0"/>
              </a:rPr>
              <a:t>Policajac u našoj školi</a:t>
            </a:r>
          </a:p>
          <a:p>
            <a:pPr algn="l"/>
            <a:endParaRPr lang="hr-HR" dirty="0" smtClean="0">
              <a:latin typeface="Harlow Solid Italic" pitchFamily="82" charset="0"/>
            </a:endParaRPr>
          </a:p>
          <a:p>
            <a:pPr algn="just">
              <a:lnSpc>
                <a:spcPct val="150000"/>
              </a:lnSpc>
            </a:pPr>
            <a:r>
              <a:rPr lang="hr-HR" dirty="0" smtClean="0">
                <a:latin typeface="Harlow Solid Italic" pitchFamily="82" charset="0"/>
              </a:rPr>
              <a:t> </a:t>
            </a:r>
            <a:r>
              <a:rPr lang="hr-HR" sz="2400" dirty="0" smtClean="0">
                <a:latin typeface="Harlow Solid Italic" pitchFamily="82" charset="0"/>
                <a:cs typeface="Times New Roman" pitchFamily="18" charset="0"/>
              </a:rPr>
              <a:t>Dana 22.9. imali smo zanimljivog gosta, a riječ je o policajcu koji je naše </a:t>
            </a:r>
            <a:r>
              <a:rPr lang="hr-HR" sz="2400" dirty="0" err="1" smtClean="0">
                <a:latin typeface="Harlow Solid Italic" pitchFamily="82" charset="0"/>
                <a:cs typeface="Times New Roman" pitchFamily="18" charset="0"/>
              </a:rPr>
              <a:t>prvašiće</a:t>
            </a:r>
            <a:r>
              <a:rPr lang="hr-HR" sz="2400" dirty="0" smtClean="0">
                <a:latin typeface="Harlow Solid Italic" pitchFamily="82" charset="0"/>
                <a:cs typeface="Times New Roman" pitchFamily="18" charset="0"/>
              </a:rPr>
              <a:t> učio o važnosti ponašanja u prometu. Učenici su osim  edukativnog govora dobili i prigodne poklone koje mogu koristiti u prometu. Nadamo se da će im stečeno znanje olakšati prepreke koje svakodnevno mogu doživjeti na cesti.</a:t>
            </a:r>
          </a:p>
          <a:p>
            <a:pPr algn="l"/>
            <a:endParaRPr lang="hr-HR" dirty="0" smtClean="0"/>
          </a:p>
        </p:txBody>
      </p:sp>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b="0" dirty="0" smtClean="0">
                <a:latin typeface="Harlow Solid Italic" pitchFamily="82" charset="0"/>
              </a:rPr>
              <a:t>Ponosni učenici</a:t>
            </a:r>
            <a:endParaRPr lang="hr-HR" b="0" dirty="0">
              <a:latin typeface="Harlow Solid Italic" pitchFamily="82" charset="0"/>
            </a:endParaRPr>
          </a:p>
        </p:txBody>
      </p:sp>
      <p:pic>
        <p:nvPicPr>
          <p:cNvPr id="5" name="Picture Placeholder 4" descr="11083603_335409680001624_2884648146833967994_n.jpg"/>
          <p:cNvPicPr>
            <a:picLocks noGrp="1" noChangeAspect="1"/>
          </p:cNvPicPr>
          <p:nvPr>
            <p:ph type="pic" idx="1"/>
          </p:nvPr>
        </p:nvPicPr>
        <p:blipFill>
          <a:blip r:embed="rId2" cstate="print"/>
          <a:srcRect l="13927" r="13927"/>
          <a:stretch>
            <a:fillRect/>
          </a:stretch>
        </p:blipFill>
        <p:spPr/>
      </p:pic>
    </p:spTree>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lnSpcReduction="10000"/>
          </a:bodyPr>
          <a:lstStyle/>
          <a:p>
            <a:pPr algn="just">
              <a:buNone/>
            </a:pPr>
            <a:r>
              <a:rPr lang="hr-HR" dirty="0" smtClean="0">
                <a:latin typeface="Harlow Solid Italic" pitchFamily="82" charset="0"/>
              </a:rPr>
              <a:t>  Razgovor se vodi između knjižničarke i trojice učemika koji su sudjelovali u Ligi programiranja u Phytonu, osvojivši visoka mjesta i vrijedne nagrade.</a:t>
            </a:r>
          </a:p>
          <a:p>
            <a:pPr algn="just">
              <a:buNone/>
            </a:pPr>
            <a:r>
              <a:rPr lang="hr-HR" dirty="0" smtClean="0">
                <a:latin typeface="Harlow Solid Italic" pitchFamily="82" charset="0"/>
              </a:rPr>
              <a:t>  </a:t>
            </a:r>
            <a:r>
              <a:rPr lang="hr-HR" i="1" dirty="0" smtClean="0">
                <a:solidFill>
                  <a:schemeClr val="accent2"/>
                </a:solidFill>
                <a:latin typeface="Harlow Solid Italic" pitchFamily="82" charset="0"/>
              </a:rPr>
              <a:t>Knjižničarka</a:t>
            </a:r>
            <a:r>
              <a:rPr lang="hr-HR" i="1" dirty="0" smtClean="0">
                <a:latin typeface="Harlow Solid Italic" pitchFamily="82" charset="0"/>
              </a:rPr>
              <a:t>:</a:t>
            </a:r>
            <a:r>
              <a:rPr lang="hr-HR" dirty="0" smtClean="0">
                <a:latin typeface="Harlow Solid Italic" pitchFamily="82" charset="0"/>
              </a:rPr>
              <a:t> - Može li mi netko od vas na jednostavan način objasniti što je to Phyton? -</a:t>
            </a:r>
          </a:p>
          <a:p>
            <a:pPr algn="just">
              <a:buNone/>
            </a:pPr>
            <a:r>
              <a:rPr lang="hr-HR" dirty="0" smtClean="0">
                <a:latin typeface="Harlow Solid Italic" pitchFamily="82" charset="0"/>
              </a:rPr>
              <a:t>  </a:t>
            </a:r>
            <a:r>
              <a:rPr lang="hr-HR" i="1" dirty="0" smtClean="0">
                <a:solidFill>
                  <a:srgbClr val="FFFF00"/>
                </a:solidFill>
                <a:latin typeface="Harlow Solid Italic" pitchFamily="82" charset="0"/>
              </a:rPr>
              <a:t>Nikola Stanković</a:t>
            </a:r>
            <a:r>
              <a:rPr lang="hr-HR" dirty="0" smtClean="0">
                <a:latin typeface="Harlow Solid Italic" pitchFamily="82" charset="0"/>
              </a:rPr>
              <a:t>: - To je programski jezik, pomoću kojeg se može zbrajati i oduzimati, a i još puno toga. Jednostavniji je program od Basica. -</a:t>
            </a:r>
          </a:p>
          <a:p>
            <a:pPr algn="just">
              <a:buNone/>
            </a:pPr>
            <a:r>
              <a:rPr lang="hr-HR" dirty="0" smtClean="0">
                <a:latin typeface="Harlow Solid Italic" pitchFamily="82" charset="0"/>
              </a:rPr>
              <a:t>  </a:t>
            </a:r>
            <a:r>
              <a:rPr lang="hr-HR" dirty="0" smtClean="0">
                <a:solidFill>
                  <a:schemeClr val="accent2"/>
                </a:solidFill>
                <a:latin typeface="Harlow Solid Italic" pitchFamily="82" charset="0"/>
              </a:rPr>
              <a:t>Knjižničarka:</a:t>
            </a:r>
            <a:r>
              <a:rPr lang="hr-HR" dirty="0" smtClean="0">
                <a:latin typeface="Harlow Solid Italic" pitchFamily="82" charset="0"/>
              </a:rPr>
              <a:t> - Đivo, koji je tvoj bio najveći motiv da se pridružiš ovoj grupi mladih informatičara? -</a:t>
            </a:r>
          </a:p>
          <a:p>
            <a:pPr algn="just">
              <a:buNone/>
            </a:pPr>
            <a:r>
              <a:rPr lang="hr-HR" dirty="0" smtClean="0">
                <a:latin typeface="Harlow Solid Italic" pitchFamily="82" charset="0"/>
              </a:rPr>
              <a:t>  </a:t>
            </a:r>
            <a:r>
              <a:rPr lang="hr-HR" dirty="0" smtClean="0">
                <a:solidFill>
                  <a:srgbClr val="FFFF00"/>
                </a:solidFill>
                <a:latin typeface="Harlow Solid Italic" pitchFamily="82" charset="0"/>
              </a:rPr>
              <a:t>Đivo Vatović</a:t>
            </a:r>
            <a:r>
              <a:rPr lang="hr-HR" dirty="0" smtClean="0">
                <a:latin typeface="Harlow Solid Italic" pitchFamily="82" charset="0"/>
              </a:rPr>
              <a:t>: - Učinilo mi se da bi moglo biti zabavno, a i u grupi  je bilo mojih prijatelja.-</a:t>
            </a:r>
          </a:p>
          <a:p>
            <a:pPr>
              <a:buNone/>
            </a:pPr>
            <a:endParaRPr lang="hr-HR" dirty="0">
              <a:latin typeface="Harlow Solid Italic" pitchFamily="82" charset="0"/>
            </a:endParaRPr>
          </a:p>
        </p:txBody>
      </p:sp>
      <p:sp>
        <p:nvSpPr>
          <p:cNvPr id="3" name="Title 2"/>
          <p:cNvSpPr>
            <a:spLocks noGrp="1"/>
          </p:cNvSpPr>
          <p:nvPr>
            <p:ph type="title"/>
          </p:nvPr>
        </p:nvSpPr>
        <p:spPr>
          <a:xfrm>
            <a:off x="457200" y="152400"/>
            <a:ext cx="8229600" cy="972344"/>
          </a:xfrm>
        </p:spPr>
        <p:txBody>
          <a:bodyPr/>
          <a:lstStyle/>
          <a:p>
            <a:pPr algn="just"/>
            <a:r>
              <a:rPr lang="hr-HR" dirty="0" smtClean="0">
                <a:latin typeface="Harlow Solid Italic" pitchFamily="82" charset="0"/>
              </a:rPr>
              <a:t>Intervju s nagrađenim učenicima</a:t>
            </a:r>
            <a:endParaRPr lang="hr-HR" dirty="0">
              <a:latin typeface="Harlow Solid Italic" pitchFamily="82" charset="0"/>
            </a:endParaRPr>
          </a:p>
        </p:txBody>
      </p:sp>
    </p:spTree>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pPr>
              <a:buNone/>
            </a:pPr>
            <a:r>
              <a:rPr lang="hr-HR" dirty="0" smtClean="0">
                <a:latin typeface="Harlow Solid Italic" pitchFamily="82" charset="0"/>
              </a:rPr>
              <a:t> </a:t>
            </a:r>
            <a:r>
              <a:rPr lang="hr-HR" dirty="0" smtClean="0">
                <a:solidFill>
                  <a:schemeClr val="accent2"/>
                </a:solidFill>
                <a:latin typeface="Harlow Solid Italic" pitchFamily="82" charset="0"/>
              </a:rPr>
              <a:t>Knjižničarka:</a:t>
            </a:r>
            <a:r>
              <a:rPr lang="hr-HR" dirty="0" smtClean="0">
                <a:latin typeface="Harlow Solid Italic" pitchFamily="82" charset="0"/>
              </a:rPr>
              <a:t> - Pero,što je tebe najviše privuklo  da se počneš baviti programiranjem? -</a:t>
            </a:r>
          </a:p>
          <a:p>
            <a:pPr>
              <a:buNone/>
            </a:pPr>
            <a:r>
              <a:rPr lang="hr-HR" dirty="0" smtClean="0">
                <a:latin typeface="Harlow Solid Italic" pitchFamily="82" charset="0"/>
              </a:rPr>
              <a:t>  </a:t>
            </a:r>
            <a:r>
              <a:rPr lang="hr-HR" dirty="0" smtClean="0">
                <a:solidFill>
                  <a:srgbClr val="FFFF00"/>
                </a:solidFill>
                <a:latin typeface="Harlow Solid Italic" pitchFamily="82" charset="0"/>
              </a:rPr>
              <a:t>Pero Butigan</a:t>
            </a:r>
            <a:r>
              <a:rPr lang="hr-HR" dirty="0" smtClean="0">
                <a:latin typeface="Harlow Solid Italic" pitchFamily="82" charset="0"/>
              </a:rPr>
              <a:t>: - Više volim programiranje </a:t>
            </a:r>
          </a:p>
          <a:p>
            <a:pPr>
              <a:buNone/>
            </a:pPr>
            <a:r>
              <a:rPr lang="hr-HR" dirty="0" smtClean="0">
                <a:latin typeface="Harlow Solid Italic" pitchFamily="82" charset="0"/>
              </a:rPr>
              <a:t>  jer zahtjeva psihičku aktivnost za razliku od nogometa koji traži više fizičku spremu. – </a:t>
            </a:r>
          </a:p>
          <a:p>
            <a:pPr>
              <a:buNone/>
            </a:pPr>
            <a:r>
              <a:rPr lang="hr-HR" dirty="0" smtClean="0">
                <a:solidFill>
                  <a:schemeClr val="accent2"/>
                </a:solidFill>
                <a:latin typeface="Harlow Solid Italic" pitchFamily="82" charset="0"/>
              </a:rPr>
              <a:t>Knjižničarka: </a:t>
            </a:r>
            <a:r>
              <a:rPr lang="hr-HR" dirty="0" smtClean="0">
                <a:latin typeface="Harlow Solid Italic" pitchFamily="82" charset="0"/>
              </a:rPr>
              <a:t>- Kako vas je vaša mentorica i učiteljica informatike Ivanka motivirala da dolazite redovno na sate vježbanja i učenja novog programskog jezika? –</a:t>
            </a:r>
          </a:p>
          <a:p>
            <a:pPr>
              <a:buNone/>
            </a:pPr>
            <a:r>
              <a:rPr lang="hr-HR" dirty="0" smtClean="0">
                <a:solidFill>
                  <a:srgbClr val="FFFF00"/>
                </a:solidFill>
                <a:latin typeface="Harlow Solid Italic" pitchFamily="82" charset="0"/>
              </a:rPr>
              <a:t>Nikola Stanković</a:t>
            </a:r>
            <a:r>
              <a:rPr lang="hr-HR" dirty="0" smtClean="0">
                <a:latin typeface="Harlow Solid Italic" pitchFamily="82" charset="0"/>
              </a:rPr>
              <a:t>: - Naša mentorica jednostavno zna s nama, a i pripomogli su slatkiši  koje bi nam darivala. </a:t>
            </a:r>
            <a:r>
              <a:rPr lang="hr-HR" dirty="0" smtClean="0">
                <a:latin typeface="Harlow Solid Italic" pitchFamily="82" charset="0"/>
                <a:sym typeface="Wingdings" pitchFamily="2" charset="2"/>
              </a:rPr>
              <a:t></a:t>
            </a:r>
            <a:endParaRPr lang="hr-HR" dirty="0">
              <a:latin typeface="Harlow Solid Italic" pitchFamily="82"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sz="quarter" idx="1"/>
          </p:nvPr>
        </p:nvSpPr>
        <p:spPr/>
        <p:txBody>
          <a:bodyPr/>
          <a:lstStyle/>
          <a:p>
            <a:pPr algn="just">
              <a:buNone/>
            </a:pPr>
            <a:r>
              <a:rPr lang="hr-HR" dirty="0" smtClean="0">
                <a:solidFill>
                  <a:schemeClr val="accent2"/>
                </a:solidFill>
                <a:latin typeface="Harlow Solid Italic" pitchFamily="82" charset="0"/>
              </a:rPr>
              <a:t>Knjižničarka: </a:t>
            </a:r>
            <a:r>
              <a:rPr lang="hr-HR" dirty="0" smtClean="0">
                <a:latin typeface="Harlow Solid Italic" pitchFamily="82" charset="0"/>
              </a:rPr>
              <a:t>- S obzirom na izvrsne rezultazte</a:t>
            </a:r>
          </a:p>
          <a:p>
            <a:pPr algn="just">
              <a:buNone/>
            </a:pPr>
            <a:r>
              <a:rPr lang="hr-HR" dirty="0" smtClean="0">
                <a:latin typeface="Harlow Solid Italic" pitchFamily="82" charset="0"/>
              </a:rPr>
              <a:t>koje ste osvojili, 3. mjesto ekipno i 2. mjesto po-</a:t>
            </a:r>
          </a:p>
          <a:p>
            <a:pPr algn="just">
              <a:buNone/>
            </a:pPr>
            <a:r>
              <a:rPr lang="hr-HR" dirty="0" smtClean="0">
                <a:latin typeface="Harlow Solid Italic" pitchFamily="82" charset="0"/>
              </a:rPr>
              <a:t>jedinačno, što možete reći svima ostalima koji </a:t>
            </a:r>
          </a:p>
          <a:p>
            <a:pPr algn="just">
              <a:buNone/>
            </a:pPr>
            <a:r>
              <a:rPr lang="hr-HR" dirty="0" smtClean="0">
                <a:latin typeface="Harlow Solid Italic" pitchFamily="82" charset="0"/>
              </a:rPr>
              <a:t>bi se htjeli baviti programiranjem? _</a:t>
            </a:r>
          </a:p>
          <a:p>
            <a:pPr algn="just">
              <a:buNone/>
            </a:pPr>
            <a:r>
              <a:rPr lang="hr-HR" dirty="0" smtClean="0">
                <a:solidFill>
                  <a:srgbClr val="FFFF00"/>
                </a:solidFill>
                <a:latin typeface="Harlow Solid Italic" pitchFamily="82" charset="0"/>
              </a:rPr>
              <a:t>Nikola Stanković</a:t>
            </a:r>
            <a:r>
              <a:rPr lang="hr-HR" dirty="0" smtClean="0">
                <a:latin typeface="Harlow Solid Italic" pitchFamily="82" charset="0"/>
              </a:rPr>
              <a:t>: - Informatika i programi-</a:t>
            </a:r>
          </a:p>
          <a:p>
            <a:pPr algn="just">
              <a:buNone/>
            </a:pPr>
            <a:r>
              <a:rPr lang="hr-HR" dirty="0" smtClean="0">
                <a:latin typeface="Harlow Solid Italic" pitchFamily="82" charset="0"/>
              </a:rPr>
              <a:t>ranje su poslovi budućnosti i smatram da će </a:t>
            </a:r>
          </a:p>
          <a:p>
            <a:pPr algn="just">
              <a:buNone/>
            </a:pPr>
            <a:r>
              <a:rPr lang="hr-HR" dirty="0" smtClean="0">
                <a:latin typeface="Harlow Solid Italic" pitchFamily="82" charset="0"/>
              </a:rPr>
              <a:t>svatko tko se s tim bavi imati jednu veliku pre-</a:t>
            </a:r>
          </a:p>
          <a:p>
            <a:pPr algn="just">
              <a:buNone/>
            </a:pPr>
            <a:r>
              <a:rPr lang="hr-HR" dirty="0" smtClean="0">
                <a:latin typeface="Harlow Solid Italic" pitchFamily="82" charset="0"/>
              </a:rPr>
              <a:t>dnost u životu. -</a:t>
            </a:r>
          </a:p>
          <a:p>
            <a:pPr algn="just">
              <a:buNone/>
            </a:pPr>
            <a:r>
              <a:rPr lang="hr-HR" dirty="0" smtClean="0">
                <a:solidFill>
                  <a:srgbClr val="FFFF00"/>
                </a:solidFill>
                <a:latin typeface="Harlow Solid Italic" pitchFamily="82" charset="0"/>
              </a:rPr>
              <a:t>Đivo Vatović</a:t>
            </a:r>
            <a:r>
              <a:rPr lang="hr-HR" dirty="0" smtClean="0">
                <a:latin typeface="Harlow Solid Italic" pitchFamily="82" charset="0"/>
              </a:rPr>
              <a:t>: - Slažem se s Nikolom i mogu</a:t>
            </a:r>
          </a:p>
          <a:p>
            <a:pPr algn="just">
              <a:buNone/>
            </a:pPr>
            <a:r>
              <a:rPr lang="hr-HR" dirty="0" smtClean="0">
                <a:latin typeface="Harlow Solid Italic" pitchFamily="82" charset="0"/>
              </a:rPr>
              <a:t>samo reći da je cijeli program Lige progra-</a:t>
            </a:r>
          </a:p>
          <a:p>
            <a:pPr algn="just">
              <a:buNone/>
            </a:pPr>
            <a:r>
              <a:rPr lang="hr-HR" dirty="0" smtClean="0">
                <a:latin typeface="Harlow Solid Italic" pitchFamily="82" charset="0"/>
              </a:rPr>
              <a:t>miranja u Phytonu zadovoljio sva moja očeki-</a:t>
            </a:r>
          </a:p>
          <a:p>
            <a:pPr algn="just">
              <a:buNone/>
            </a:pPr>
            <a:r>
              <a:rPr lang="hr-HR" dirty="0" smtClean="0">
                <a:latin typeface="Harlow Solid Italic" pitchFamily="82" charset="0"/>
              </a:rPr>
              <a:t>vanja.</a:t>
            </a:r>
          </a:p>
          <a:p>
            <a:pPr>
              <a:buNone/>
            </a:pPr>
            <a:endParaRPr lang="hr-HR" dirty="0" smtClean="0">
              <a:latin typeface="Harlow Solid Italic" pitchFamily="82" charset="0"/>
            </a:endParaRPr>
          </a:p>
          <a:p>
            <a:pPr>
              <a:buNone/>
            </a:pPr>
            <a:endParaRPr lang="hr-HR" dirty="0" smtClean="0">
              <a:latin typeface="Harlow Solid Italic" pitchFamily="82" charset="0"/>
            </a:endParaRPr>
          </a:p>
        </p:txBody>
      </p:sp>
    </p:spTree>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hr-HR" sz="3600" dirty="0" smtClean="0">
                <a:latin typeface="Harlow Solid Italic" pitchFamily="82" charset="0"/>
              </a:rPr>
              <a:t>Zaslužene medalje i nagrade</a:t>
            </a:r>
            <a:endParaRPr lang="hr-HR" sz="3600" dirty="0">
              <a:latin typeface="Harlow Solid Italic" pitchFamily="82" charset="0"/>
            </a:endParaRPr>
          </a:p>
        </p:txBody>
      </p:sp>
      <p:pic>
        <p:nvPicPr>
          <p:cNvPr id="5" name="Content Placeholder 4" descr="20150518_131726.jpg"/>
          <p:cNvPicPr>
            <a:picLocks noGrp="1" noChangeAspect="1"/>
          </p:cNvPicPr>
          <p:nvPr>
            <p:ph sz="half" idx="1"/>
          </p:nvPr>
        </p:nvPicPr>
        <p:blipFill>
          <a:blip r:embed="rId2" cstate="print"/>
          <a:stretch>
            <a:fillRect/>
          </a:stretch>
        </p:blipFill>
        <p:spPr>
          <a:xfrm rot="5400000" flipV="1">
            <a:off x="490156" y="2045803"/>
            <a:ext cx="4059238" cy="352839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6" name="Content Placeholder 5" descr="20150518_133600.jpg"/>
          <p:cNvPicPr>
            <a:picLocks noGrp="1" noChangeAspect="1"/>
          </p:cNvPicPr>
          <p:nvPr>
            <p:ph sz="half" idx="2"/>
          </p:nvPr>
        </p:nvPicPr>
        <p:blipFill>
          <a:blip r:embed="rId3" cstate="print"/>
          <a:stretch>
            <a:fillRect/>
          </a:stretch>
        </p:blipFill>
        <p:spPr>
          <a:xfrm rot="5400000">
            <a:off x="4558605" y="1937792"/>
            <a:ext cx="4059238" cy="374441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700808"/>
            <a:ext cx="8229600" cy="4395192"/>
          </a:xfrm>
        </p:spPr>
        <p:txBody>
          <a:bodyPr>
            <a:normAutofit/>
          </a:bodyPr>
          <a:lstStyle/>
          <a:p>
            <a:pPr algn="just">
              <a:buNone/>
            </a:pPr>
            <a:r>
              <a:rPr lang="hr-HR" sz="2800" dirty="0" smtClean="0"/>
              <a:t>  </a:t>
            </a:r>
          </a:p>
          <a:p>
            <a:pPr algn="just">
              <a:lnSpc>
                <a:spcPct val="150000"/>
              </a:lnSpc>
              <a:buNone/>
            </a:pPr>
            <a:r>
              <a:rPr lang="hr-HR" sz="2800" dirty="0" smtClean="0"/>
              <a:t>  </a:t>
            </a:r>
            <a:r>
              <a:rPr lang="hr-HR" sz="2400" dirty="0" smtClean="0">
                <a:latin typeface="Harlow Solid Italic" pitchFamily="82" charset="0"/>
              </a:rPr>
              <a:t>Najveći katolički blagdan je Uskrs. Osim Isusovog uskrsnuća koje ulijeva radost u naš život, djeca mu se posebno vesele zbog šarenih pisanica koje razveseljavaju njihove domove. Kako djeca doživljavaju Uskrs, upravo ćemo saznati</a:t>
            </a:r>
            <a:r>
              <a:rPr lang="hr-HR" sz="2800" dirty="0" smtClean="0"/>
              <a:t>.</a:t>
            </a:r>
            <a:endParaRPr lang="hr-HR" sz="2800" dirty="0"/>
          </a:p>
        </p:txBody>
      </p:sp>
      <p:sp>
        <p:nvSpPr>
          <p:cNvPr id="3" name="Title 2"/>
          <p:cNvSpPr>
            <a:spLocks noGrp="1"/>
          </p:cNvSpPr>
          <p:nvPr>
            <p:ph type="title"/>
          </p:nvPr>
        </p:nvSpPr>
        <p:spPr/>
        <p:txBody>
          <a:bodyPr>
            <a:normAutofit/>
          </a:bodyPr>
          <a:lstStyle/>
          <a:p>
            <a:r>
              <a:rPr lang="hr-HR" sz="3600" dirty="0" smtClean="0">
                <a:latin typeface="Harlow Solid Italic" pitchFamily="82" charset="0"/>
              </a:rPr>
              <a:t>Uskrsno vrijeme</a:t>
            </a:r>
            <a:endParaRPr lang="hr-HR" sz="3600" dirty="0">
              <a:latin typeface="Harlow Solid Italic" pitchFamily="82" charset="0"/>
            </a:endParaRPr>
          </a:p>
        </p:txBody>
      </p:sp>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pisanice-2015-15.jpg"/>
          <p:cNvPicPr>
            <a:picLocks noGrp="1" noChangeAspect="1"/>
          </p:cNvPicPr>
          <p:nvPr>
            <p:ph sz="quarter" idx="1"/>
          </p:nvPr>
        </p:nvPicPr>
        <p:blipFill>
          <a:blip r:embed="rId2" cstate="print"/>
          <a:stretch>
            <a:fillRect/>
          </a:stretch>
        </p:blipFill>
        <p:spPr>
          <a:xfrm>
            <a:off x="827584" y="1196752"/>
            <a:ext cx="5256584" cy="3888432"/>
          </a:xfrm>
        </p:spPr>
      </p:pic>
      <p:sp>
        <p:nvSpPr>
          <p:cNvPr id="3" name="Text Placeholder 2"/>
          <p:cNvSpPr>
            <a:spLocks noGrp="1"/>
          </p:cNvSpPr>
          <p:nvPr>
            <p:ph type="body" idx="2"/>
          </p:nvPr>
        </p:nvSpPr>
        <p:spPr/>
        <p:txBody>
          <a:bodyPr>
            <a:normAutofit lnSpcReduction="10000"/>
          </a:bodyPr>
          <a:lstStyle/>
          <a:p>
            <a:r>
              <a:rPr lang="hr-HR" dirty="0" smtClean="0">
                <a:latin typeface="Harlow Solid Italic" pitchFamily="82" charset="0"/>
              </a:rPr>
              <a:t>Uskrs je blagdan kad se pripremaju pisanice. Jaje najprije “pengamo” voskom, a zatim h bojimo. Na njima se pišu lijepe uskrsne poruke. Djeca dobivaju na dar “opengana” jaja.</a:t>
            </a:r>
          </a:p>
          <a:p>
            <a:r>
              <a:rPr lang="hr-HR" dirty="0" smtClean="0">
                <a:latin typeface="Harlow Solid Italic" pitchFamily="82" charset="0"/>
              </a:rPr>
              <a:t>Antonija B.i Mia V.</a:t>
            </a:r>
          </a:p>
          <a:p>
            <a:r>
              <a:rPr lang="hr-HR" dirty="0" smtClean="0">
                <a:latin typeface="Harlow Solid Italic" pitchFamily="82" charset="0"/>
              </a:rPr>
              <a:t>( 1. razrd)</a:t>
            </a:r>
          </a:p>
          <a:p>
            <a:endParaRPr lang="hr-HR" dirty="0">
              <a:latin typeface="Harlow Solid Italic" pitchFamily="82" charset="0"/>
            </a:endParaRPr>
          </a:p>
        </p:txBody>
      </p:sp>
      <p:sp>
        <p:nvSpPr>
          <p:cNvPr id="4" name="Title 3"/>
          <p:cNvSpPr>
            <a:spLocks noGrp="1"/>
          </p:cNvSpPr>
          <p:nvPr>
            <p:ph type="title"/>
          </p:nvPr>
        </p:nvSpPr>
        <p:spPr/>
        <p:txBody>
          <a:bodyPr/>
          <a:lstStyle/>
          <a:p>
            <a:r>
              <a:rPr lang="hr-HR" dirty="0" smtClean="0">
                <a:latin typeface="Harlow Solid Italic" pitchFamily="82" charset="0"/>
              </a:rPr>
              <a:t>“Penganje” jaja</a:t>
            </a:r>
            <a:endParaRPr lang="hr-HR" dirty="0">
              <a:latin typeface="Harlow Solid Italic" pitchFamily="82" charset="0"/>
            </a:endParaRPr>
          </a:p>
        </p:txBody>
      </p:sp>
    </p:spTree>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zeko2.jpg"/>
          <p:cNvPicPr>
            <a:picLocks noGrp="1" noChangeAspect="1"/>
          </p:cNvPicPr>
          <p:nvPr>
            <p:ph sz="quarter" idx="1"/>
          </p:nvPr>
        </p:nvPicPr>
        <p:blipFill>
          <a:blip r:embed="rId2" cstate="print"/>
          <a:stretch>
            <a:fillRect/>
          </a:stretch>
        </p:blipFill>
        <p:spPr>
          <a:xfrm>
            <a:off x="482600" y="1174750"/>
            <a:ext cx="6197600" cy="4279900"/>
          </a:xfrm>
        </p:spPr>
      </p:pic>
      <p:sp>
        <p:nvSpPr>
          <p:cNvPr id="3" name="Text Placeholder 2"/>
          <p:cNvSpPr>
            <a:spLocks noGrp="1"/>
          </p:cNvSpPr>
          <p:nvPr>
            <p:ph type="body" idx="2"/>
          </p:nvPr>
        </p:nvSpPr>
        <p:spPr/>
        <p:txBody>
          <a:bodyPr/>
          <a:lstStyle/>
          <a:p>
            <a:r>
              <a:rPr lang="hr-HR" dirty="0" smtClean="0"/>
              <a:t>Za Uskrs će doći zeko s jajima. Sakrit će ih u cvijeće  i grmove po dvorištu. Djeca će tražiti jaja. Ja se nadam da ću ih pronaći bar nekoliko. </a:t>
            </a:r>
          </a:p>
          <a:p>
            <a:r>
              <a:rPr lang="hr-HR" dirty="0" smtClean="0"/>
              <a:t>Jana,1. razred</a:t>
            </a:r>
            <a:endParaRPr lang="hr-HR" dirty="0"/>
          </a:p>
        </p:txBody>
      </p:sp>
      <p:sp>
        <p:nvSpPr>
          <p:cNvPr id="4" name="Title 3"/>
          <p:cNvSpPr>
            <a:spLocks noGrp="1"/>
          </p:cNvSpPr>
          <p:nvPr>
            <p:ph type="title"/>
          </p:nvPr>
        </p:nvSpPr>
        <p:spPr/>
        <p:txBody>
          <a:bodyPr/>
          <a:lstStyle/>
          <a:p>
            <a:r>
              <a:rPr lang="hr-HR" b="0" dirty="0" smtClean="0">
                <a:latin typeface="Harlow Solid Italic" pitchFamily="82" charset="0"/>
              </a:rPr>
              <a:t>Uskrsni zeko</a:t>
            </a:r>
            <a:endParaRPr lang="hr-HR" b="0" dirty="0">
              <a:latin typeface="Harlow Solid Italic" pitchFamily="82" charset="0"/>
            </a:endParaRPr>
          </a:p>
        </p:txBody>
      </p:sp>
    </p:spTree>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Uskrs-desktop.jpg"/>
          <p:cNvPicPr>
            <a:picLocks noGrp="1" noChangeAspect="1"/>
          </p:cNvPicPr>
          <p:nvPr>
            <p:ph idx="1"/>
          </p:nvPr>
        </p:nvPicPr>
        <p:blipFill>
          <a:blip r:embed="rId2" cstate="print"/>
          <a:stretch>
            <a:fillRect/>
          </a:stretch>
        </p:blipFill>
        <p:spPr>
          <a:xfrm>
            <a:off x="899592" y="1524000"/>
            <a:ext cx="6984776" cy="4572000"/>
          </a:xfrm>
        </p:spPr>
      </p:pic>
      <p:sp>
        <p:nvSpPr>
          <p:cNvPr id="3" name="Title 2"/>
          <p:cNvSpPr>
            <a:spLocks noGrp="1"/>
          </p:cNvSpPr>
          <p:nvPr>
            <p:ph type="title"/>
          </p:nvPr>
        </p:nvSpPr>
        <p:spPr/>
        <p:txBody>
          <a:bodyPr>
            <a:normAutofit/>
          </a:bodyPr>
          <a:lstStyle/>
          <a:p>
            <a:r>
              <a:rPr lang="hr-HR" sz="3600" dirty="0" smtClean="0">
                <a:latin typeface="Harlow Solid Italic" pitchFamily="82" charset="0"/>
              </a:rPr>
              <a:t>Jure i zeko (igrokaz)</a:t>
            </a:r>
            <a:endParaRPr lang="hr-HR" sz="3600" dirty="0">
              <a:latin typeface="Harlow Solid Italic" pitchFamily="82" charset="0"/>
            </a:endParaRPr>
          </a:p>
        </p:txBody>
      </p:sp>
    </p:spTree>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836712"/>
            <a:ext cx="8229600" cy="5832648"/>
          </a:xfrm>
        </p:spPr>
        <p:txBody>
          <a:bodyPr>
            <a:normAutofit lnSpcReduction="10000"/>
          </a:bodyPr>
          <a:lstStyle/>
          <a:p>
            <a:pPr>
              <a:buNone/>
            </a:pPr>
            <a:r>
              <a:rPr lang="hr-HR" dirty="0" smtClean="0">
                <a:solidFill>
                  <a:srgbClr val="FFC000"/>
                </a:solidFill>
                <a:latin typeface="Harlow Solid Italic" pitchFamily="82" charset="0"/>
              </a:rPr>
              <a:t>Jure:</a:t>
            </a:r>
            <a:r>
              <a:rPr lang="hr-HR" dirty="0" smtClean="0">
                <a:latin typeface="Harlow Solid Italic" pitchFamily="82" charset="0"/>
              </a:rPr>
              <a:t> Zeko, možeš li mi dva, tri jaja dati?</a:t>
            </a:r>
          </a:p>
          <a:p>
            <a:pPr>
              <a:buNone/>
            </a:pPr>
            <a:r>
              <a:rPr lang="hr-HR" dirty="0" smtClean="0">
                <a:latin typeface="Harlow Solid Italic" pitchFamily="82" charset="0"/>
              </a:rPr>
              <a:t>Zeko: Nisi bio dobar, to moraš znati.</a:t>
            </a:r>
          </a:p>
          <a:p>
            <a:pPr>
              <a:buNone/>
            </a:pPr>
            <a:r>
              <a:rPr lang="hr-HR" dirty="0" smtClean="0">
                <a:solidFill>
                  <a:srgbClr val="FFC000"/>
                </a:solidFill>
                <a:latin typeface="Harlow Solid Italic" pitchFamily="82" charset="0"/>
              </a:rPr>
              <a:t>Jure</a:t>
            </a:r>
            <a:r>
              <a:rPr lang="hr-HR" dirty="0" smtClean="0">
                <a:latin typeface="Harlow Solid Italic" pitchFamily="82" charset="0"/>
              </a:rPr>
              <a:t>: Molim te,zeko!</a:t>
            </a:r>
          </a:p>
          <a:p>
            <a:pPr>
              <a:buNone/>
            </a:pPr>
            <a:r>
              <a:rPr lang="hr-HR" dirty="0" smtClean="0">
                <a:latin typeface="Harlow Solid Italic" pitchFamily="82" charset="0"/>
              </a:rPr>
              <a:t>Zeko: Nisi slušao roditelje i ništa nećeš dobiti,već sam ti</a:t>
            </a:r>
          </a:p>
          <a:p>
            <a:pPr>
              <a:buNone/>
            </a:pPr>
            <a:r>
              <a:rPr lang="hr-HR" dirty="0" smtClean="0">
                <a:latin typeface="Harlow Solid Italic" pitchFamily="82" charset="0"/>
              </a:rPr>
              <a:t>rekao.</a:t>
            </a:r>
          </a:p>
          <a:p>
            <a:pPr>
              <a:buNone/>
            </a:pPr>
            <a:r>
              <a:rPr lang="hr-HR" dirty="0" smtClean="0">
                <a:solidFill>
                  <a:srgbClr val="FFC000"/>
                </a:solidFill>
                <a:latin typeface="Harlow Solid Italic" pitchFamily="82" charset="0"/>
              </a:rPr>
              <a:t>Jure</a:t>
            </a:r>
            <a:r>
              <a:rPr lang="hr-HR" dirty="0" smtClean="0">
                <a:latin typeface="Harlow Solid Italic" pitchFamily="82" charset="0"/>
              </a:rPr>
              <a:t>: Da ću biti dobar,sada ću ti obećati!</a:t>
            </a:r>
          </a:p>
          <a:p>
            <a:pPr>
              <a:buNone/>
            </a:pPr>
            <a:r>
              <a:rPr lang="hr-HR" dirty="0" smtClean="0">
                <a:latin typeface="Harlow Solid Italic" pitchFamily="82" charset="0"/>
              </a:rPr>
              <a:t>Zeko: Slušaj što slijedi: obećanje zlata vrijedi!</a:t>
            </a:r>
          </a:p>
          <a:p>
            <a:pPr>
              <a:buNone/>
            </a:pPr>
            <a:r>
              <a:rPr lang="hr-HR" dirty="0" smtClean="0">
                <a:solidFill>
                  <a:srgbClr val="FFC000"/>
                </a:solidFill>
                <a:latin typeface="Harlow Solid Italic" pitchFamily="82" charset="0"/>
              </a:rPr>
              <a:t>Jure</a:t>
            </a:r>
            <a:r>
              <a:rPr lang="hr-HR" dirty="0" smtClean="0">
                <a:latin typeface="Harlow Solid Italic" pitchFamily="82" charset="0"/>
              </a:rPr>
              <a:t>: Obećajem,života mi moga i repića tvoga!</a:t>
            </a:r>
          </a:p>
          <a:p>
            <a:pPr>
              <a:buNone/>
            </a:pPr>
            <a:r>
              <a:rPr lang="hr-HR" dirty="0" smtClean="0">
                <a:latin typeface="Harlow Solid Italic" pitchFamily="82" charset="0"/>
              </a:rPr>
              <a:t>Zeko: Evo ti žuto i plavo ako si reko pravo. Dogodine </a:t>
            </a:r>
          </a:p>
          <a:p>
            <a:pPr>
              <a:buNone/>
            </a:pPr>
            <a:r>
              <a:rPr lang="hr-HR" dirty="0" smtClean="0">
                <a:latin typeface="Harlow Solid Italic" pitchFamily="82" charset="0"/>
              </a:rPr>
              <a:t>moraš dobar biti ako želiš išta dobiti.</a:t>
            </a:r>
          </a:p>
          <a:p>
            <a:pPr>
              <a:buNone/>
            </a:pPr>
            <a:r>
              <a:rPr lang="hr-HR" dirty="0" smtClean="0">
                <a:solidFill>
                  <a:srgbClr val="FFC000"/>
                </a:solidFill>
                <a:latin typeface="Harlow Solid Italic" pitchFamily="82" charset="0"/>
              </a:rPr>
              <a:t>Jure</a:t>
            </a:r>
            <a:r>
              <a:rPr lang="hr-HR" dirty="0" smtClean="0">
                <a:latin typeface="Harlow Solid Italic" pitchFamily="82" charset="0"/>
              </a:rPr>
              <a:t>: Bit ću bolji po tvojoj i mojoj volji!</a:t>
            </a:r>
          </a:p>
          <a:p>
            <a:pPr>
              <a:buNone/>
            </a:pPr>
            <a:r>
              <a:rPr lang="hr-HR" dirty="0" smtClean="0">
                <a:latin typeface="Harlow Solid Italic" pitchFamily="82" charset="0"/>
              </a:rPr>
              <a:t>Autori: Mare B., Gabriela R., Emanuela S.,Leona V.          (4.razred)</a:t>
            </a:r>
          </a:p>
          <a:p>
            <a:pPr>
              <a:buNone/>
            </a:pPr>
            <a:endParaRPr lang="hr-HR" dirty="0" smtClean="0"/>
          </a:p>
          <a:p>
            <a:pPr>
              <a:buNone/>
            </a:pPr>
            <a:endParaRPr lang="hr-HR" dirty="0"/>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Rezervirano mjesto sadržaja 3" descr="20140923_120043.jpg"/>
          <p:cNvPicPr>
            <a:picLocks noGrp="1" noChangeAspect="1"/>
          </p:cNvPicPr>
          <p:nvPr>
            <p:ph idx="1"/>
          </p:nvPr>
        </p:nvPicPr>
        <p:blipFill>
          <a:blip r:embed="rId2" cstate="print"/>
          <a:stretch>
            <a:fillRect/>
          </a:stretch>
        </p:blipFill>
        <p:spPr>
          <a:xfrm>
            <a:off x="2123728" y="1412776"/>
            <a:ext cx="5256584" cy="4878288"/>
          </a:xfrm>
        </p:spPr>
      </p:pic>
      <p:sp>
        <p:nvSpPr>
          <p:cNvPr id="2" name="Naslov 1"/>
          <p:cNvSpPr>
            <a:spLocks noGrp="1"/>
          </p:cNvSpPr>
          <p:nvPr>
            <p:ph type="title"/>
          </p:nvPr>
        </p:nvSpPr>
        <p:spPr/>
        <p:txBody>
          <a:bodyPr>
            <a:normAutofit/>
          </a:bodyPr>
          <a:lstStyle/>
          <a:p>
            <a:r>
              <a:rPr lang="hr-HR" sz="3600" dirty="0" smtClean="0">
                <a:latin typeface="Harlow Solid Italic" pitchFamily="82" charset="0"/>
              </a:rPr>
              <a:t>Prigodni i korisni pokloni</a:t>
            </a:r>
            <a:endParaRPr lang="hr-HR" sz="3600" dirty="0">
              <a:latin typeface="Harlow Solid Italic" pitchFamily="82" charset="0"/>
            </a:endParaRPr>
          </a:p>
        </p:txBody>
      </p:sp>
    </p:spTree>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1524000"/>
            <a:ext cx="8229600" cy="4857328"/>
          </a:xfrm>
        </p:spPr>
        <p:txBody>
          <a:bodyPr>
            <a:normAutofit fontScale="92500" lnSpcReduction="20000"/>
          </a:bodyPr>
          <a:lstStyle/>
          <a:p>
            <a:pPr algn="just">
              <a:buNone/>
            </a:pPr>
            <a:r>
              <a:rPr lang="hr-HR" dirty="0" smtClean="0">
                <a:latin typeface="Harlow Solid Italic" pitchFamily="82" charset="0"/>
              </a:rPr>
              <a:t>Učenici 7. i 8. razreda uz pratnju nastavnika Petra Brašića, </a:t>
            </a:r>
          </a:p>
          <a:p>
            <a:pPr algn="just">
              <a:buNone/>
            </a:pPr>
            <a:r>
              <a:rPr lang="hr-HR" dirty="0" smtClean="0">
                <a:latin typeface="Harlow Solid Italic" pitchFamily="82" charset="0"/>
              </a:rPr>
              <a:t>otišli su na višednevni izlet prema Zagrebu i Hrvatskom zago-</a:t>
            </a:r>
          </a:p>
          <a:p>
            <a:pPr algn="just">
              <a:buNone/>
            </a:pPr>
            <a:r>
              <a:rPr lang="hr-HR" dirty="0" smtClean="0">
                <a:latin typeface="Harlow Solid Italic" pitchFamily="82" charset="0"/>
              </a:rPr>
              <a:t>rju. Polazak im je bio 13.4.,a smještaj  su imali u Tuheljskim </a:t>
            </a:r>
          </a:p>
          <a:p>
            <a:pPr algn="just">
              <a:buNone/>
            </a:pPr>
            <a:r>
              <a:rPr lang="hr-HR" dirty="0" smtClean="0">
                <a:latin typeface="Harlow Solid Italic" pitchFamily="82" charset="0"/>
              </a:rPr>
              <a:t> Toplicama, u Hotelu Well. </a:t>
            </a:r>
          </a:p>
          <a:p>
            <a:pPr algn="just">
              <a:buNone/>
            </a:pPr>
            <a:endParaRPr lang="hr-HR" dirty="0" smtClean="0">
              <a:latin typeface="Harlow Solid Italic" pitchFamily="82" charset="0"/>
            </a:endParaRPr>
          </a:p>
          <a:p>
            <a:pPr algn="just">
              <a:buNone/>
            </a:pPr>
            <a:r>
              <a:rPr lang="hr-HR" dirty="0" smtClean="0">
                <a:latin typeface="Harlow Solid Italic" pitchFamily="82" charset="0"/>
              </a:rPr>
              <a:t>Naši učenici imali su priliku upoznati ljepote našeg kraja pa su </a:t>
            </a:r>
          </a:p>
          <a:p>
            <a:pPr algn="just">
              <a:buNone/>
            </a:pPr>
            <a:r>
              <a:rPr lang="hr-HR" dirty="0" smtClean="0">
                <a:latin typeface="Harlow Solid Italic" pitchFamily="82" charset="0"/>
              </a:rPr>
              <a:t>tako obišli Zagreb, Varaždin,Krapinu...</a:t>
            </a:r>
          </a:p>
          <a:p>
            <a:pPr algn="just">
              <a:buNone/>
            </a:pPr>
            <a:r>
              <a:rPr lang="hr-HR" dirty="0" smtClean="0">
                <a:latin typeface="Harlow Solid Italic" pitchFamily="82" charset="0"/>
              </a:rPr>
              <a:t> Posebnu pažnju učenicima je izmamio bazen koji su imali</a:t>
            </a:r>
          </a:p>
          <a:p>
            <a:pPr algn="just">
              <a:buNone/>
            </a:pPr>
            <a:r>
              <a:rPr lang="hr-HR" dirty="0" smtClean="0">
                <a:latin typeface="Harlow Solid Italic" pitchFamily="82" charset="0"/>
              </a:rPr>
              <a:t>u sklopu hotela,a od kulturnih posjeta najviše im se dojmio </a:t>
            </a:r>
          </a:p>
          <a:p>
            <a:pPr algn="just">
              <a:buNone/>
            </a:pPr>
            <a:r>
              <a:rPr lang="hr-HR" dirty="0" smtClean="0">
                <a:latin typeface="Harlow Solid Italic" pitchFamily="82" charset="0"/>
              </a:rPr>
              <a:t>Muzej seljačkih buna.</a:t>
            </a:r>
          </a:p>
          <a:p>
            <a:pPr algn="just">
              <a:buNone/>
            </a:pPr>
            <a:r>
              <a:rPr lang="hr-HR" dirty="0" smtClean="0">
                <a:latin typeface="Harlow Solid Italic" pitchFamily="82" charset="0"/>
              </a:rPr>
              <a:t> </a:t>
            </a:r>
          </a:p>
          <a:p>
            <a:pPr algn="just">
              <a:buNone/>
            </a:pPr>
            <a:r>
              <a:rPr lang="hr-HR" dirty="0" smtClean="0">
                <a:latin typeface="Harlow Solid Italic" pitchFamily="82" charset="0"/>
              </a:rPr>
              <a:t>Svemu što je lijepo dođe kraj, pa tako i ovoj avanturi. Učenici su se</a:t>
            </a:r>
          </a:p>
          <a:p>
            <a:pPr algn="just">
              <a:buNone/>
            </a:pPr>
            <a:r>
              <a:rPr lang="hr-HR" dirty="0" smtClean="0">
                <a:latin typeface="Harlow Solid Italic" pitchFamily="82" charset="0"/>
              </a:rPr>
              <a:t> 17. 4. vratili svojim kućama zadooljniji i sretniji nego ikada.</a:t>
            </a:r>
          </a:p>
          <a:p>
            <a:pPr algn="just">
              <a:buNone/>
            </a:pPr>
            <a:endParaRPr lang="hr-HR" dirty="0">
              <a:latin typeface="Harlow Solid Italic" pitchFamily="82" charset="0"/>
            </a:endParaRPr>
          </a:p>
        </p:txBody>
      </p:sp>
      <p:sp>
        <p:nvSpPr>
          <p:cNvPr id="3" name="Title 2"/>
          <p:cNvSpPr>
            <a:spLocks noGrp="1"/>
          </p:cNvSpPr>
          <p:nvPr>
            <p:ph type="title"/>
          </p:nvPr>
        </p:nvSpPr>
        <p:spPr/>
        <p:txBody>
          <a:bodyPr/>
          <a:lstStyle/>
          <a:p>
            <a:r>
              <a:rPr lang="hr-HR" dirty="0" smtClean="0">
                <a:latin typeface="Harlow Solid Italic" pitchFamily="82" charset="0"/>
              </a:rPr>
              <a:t>Napokon  je došla i ekskurzija </a:t>
            </a:r>
            <a:endParaRPr lang="hr-HR" dirty="0">
              <a:latin typeface="Harlow Solid Italic" pitchFamily="82" charset="0"/>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92500"/>
          </a:bodyPr>
          <a:lstStyle/>
          <a:p>
            <a:pPr algn="just">
              <a:buNone/>
            </a:pPr>
            <a:r>
              <a:rPr lang="hr-HR" dirty="0" smtClean="0">
                <a:latin typeface="Harlow Solid Italic" pitchFamily="82" charset="0"/>
              </a:rPr>
              <a:t>Dan 8.svibnja svakako će biti zapamćen od naših učenika (od prvog</a:t>
            </a:r>
          </a:p>
          <a:p>
            <a:pPr algn="just">
              <a:buNone/>
            </a:pPr>
            <a:r>
              <a:rPr lang="hr-HR" dirty="0" smtClean="0">
                <a:latin typeface="Harlow Solid Italic" pitchFamily="82" charset="0"/>
              </a:rPr>
              <a:t>do šestog razreda)  jer su upravo tada  krenuli na  svoj  jednodnevni </a:t>
            </a:r>
          </a:p>
          <a:p>
            <a:pPr algn="just">
              <a:buNone/>
            </a:pPr>
            <a:r>
              <a:rPr lang="hr-HR" dirty="0" smtClean="0">
                <a:latin typeface="Harlow Solid Italic" pitchFamily="82" charset="0"/>
              </a:rPr>
              <a:t>izlet prema Skradinu.</a:t>
            </a:r>
          </a:p>
          <a:p>
            <a:pPr algn="just">
              <a:buNone/>
            </a:pPr>
            <a:endParaRPr lang="hr-HR" dirty="0" smtClean="0">
              <a:latin typeface="Harlow Solid Italic" pitchFamily="82" charset="0"/>
            </a:endParaRPr>
          </a:p>
          <a:p>
            <a:pPr algn="just">
              <a:buNone/>
            </a:pPr>
            <a:r>
              <a:rPr lang="hr-HR" dirty="0" smtClean="0">
                <a:latin typeface="Harlow Solid Italic" pitchFamily="82" charset="0"/>
              </a:rPr>
              <a:t>Učenici su imali priliku posjetiti i Skradinski buk, koji je posljedna</a:t>
            </a:r>
          </a:p>
          <a:p>
            <a:pPr algn="just">
              <a:buNone/>
            </a:pPr>
            <a:r>
              <a:rPr lang="hr-HR" dirty="0" smtClean="0">
                <a:latin typeface="Harlow Solid Italic" pitchFamily="82" charset="0"/>
              </a:rPr>
              <a:t> ,sedma i najduža sedrena barijera na rijeci Krki i jedna od najpo-</a:t>
            </a:r>
          </a:p>
          <a:p>
            <a:pPr algn="just">
              <a:buNone/>
            </a:pPr>
            <a:r>
              <a:rPr lang="hr-HR" dirty="0" smtClean="0">
                <a:latin typeface="Harlow Solid Italic" pitchFamily="82" charset="0"/>
              </a:rPr>
              <a:t> prirodnih ljepota Hrvatske.</a:t>
            </a:r>
          </a:p>
          <a:p>
            <a:pPr algn="just">
              <a:buNone/>
            </a:pPr>
            <a:endParaRPr lang="hr-HR" dirty="0" smtClean="0">
              <a:latin typeface="Harlow Solid Italic" pitchFamily="82" charset="0"/>
            </a:endParaRPr>
          </a:p>
          <a:p>
            <a:pPr algn="just">
              <a:buNone/>
            </a:pPr>
            <a:r>
              <a:rPr lang="hr-HR" dirty="0" smtClean="0">
                <a:latin typeface="Harlow Solid Italic" pitchFamily="82" charset="0"/>
              </a:rPr>
              <a:t>Pri polasku kući posjetili su i Šibenik, pa su  tako vidjeli ljepote</a:t>
            </a:r>
          </a:p>
          <a:p>
            <a:pPr algn="just">
              <a:buNone/>
            </a:pPr>
            <a:r>
              <a:rPr lang="hr-HR" dirty="0" smtClean="0">
                <a:latin typeface="Harlow Solid Italic" pitchFamily="82" charset="0"/>
              </a:rPr>
              <a:t>Katedrale  svetog Jakova, Gradsku vijećnicu i  još mnogo toga.</a:t>
            </a:r>
          </a:p>
          <a:p>
            <a:pPr algn="just">
              <a:buNone/>
            </a:pPr>
            <a:endParaRPr lang="hr-HR" dirty="0" smtClean="0">
              <a:latin typeface="Harlow Solid Italic" pitchFamily="82" charset="0"/>
            </a:endParaRPr>
          </a:p>
        </p:txBody>
      </p:sp>
      <p:sp>
        <p:nvSpPr>
          <p:cNvPr id="3" name="Title 2"/>
          <p:cNvSpPr>
            <a:spLocks noGrp="1"/>
          </p:cNvSpPr>
          <p:nvPr>
            <p:ph type="title"/>
          </p:nvPr>
        </p:nvSpPr>
        <p:spPr/>
        <p:txBody>
          <a:bodyPr/>
          <a:lstStyle/>
          <a:p>
            <a:r>
              <a:rPr lang="hr-HR" dirty="0" smtClean="0">
                <a:latin typeface="Harlow Solid Italic" pitchFamily="82" charset="0"/>
              </a:rPr>
              <a:t>Nezaboravni  jednodnevni izlet</a:t>
            </a:r>
            <a:endParaRPr lang="hr-HR" dirty="0">
              <a:latin typeface="Harlow Solid Italic" pitchFamily="82" charset="0"/>
            </a:endParaRPr>
          </a:p>
        </p:txBody>
      </p:sp>
    </p:spTree>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hr-HR" dirty="0" smtClean="0">
                <a:latin typeface="Harlow Solid Italic" pitchFamily="82" charset="0"/>
              </a:rPr>
              <a:t>Ovaj nezaboravni izlet završio je u predvečernjim satima,nakon</a:t>
            </a:r>
          </a:p>
          <a:p>
            <a:pPr>
              <a:buNone/>
            </a:pPr>
            <a:r>
              <a:rPr lang="hr-HR" dirty="0" smtClean="0">
                <a:latin typeface="Harlow Solid Italic" pitchFamily="82" charset="0"/>
              </a:rPr>
              <a:t>čega su učenici sa svojim učiteljima i ravnateljem krenuli kuća-</a:t>
            </a:r>
          </a:p>
          <a:p>
            <a:pPr>
              <a:buNone/>
            </a:pPr>
            <a:r>
              <a:rPr lang="hr-HR" dirty="0" smtClean="0">
                <a:latin typeface="Harlow Solid Italic" pitchFamily="82" charset="0"/>
              </a:rPr>
              <a:t>ma. Nadamo se da nas očekuju i slijedeće godine ovakvo lijepi </a:t>
            </a:r>
          </a:p>
          <a:p>
            <a:pPr>
              <a:buNone/>
            </a:pPr>
            <a:r>
              <a:rPr lang="hr-HR" dirty="0" smtClean="0">
                <a:latin typeface="Harlow Solid Italic" pitchFamily="82" charset="0"/>
              </a:rPr>
              <a:t>izleti.</a:t>
            </a:r>
          </a:p>
          <a:p>
            <a:pPr>
              <a:buNone/>
            </a:pPr>
            <a:endParaRPr lang="hr-HR" dirty="0">
              <a:latin typeface="Harlow Solid Italic" pitchFamily="82" charset="0"/>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hr-HR" dirty="0" smtClean="0">
                <a:latin typeface="Harlow Solid Italic" pitchFamily="82" charset="0"/>
              </a:rPr>
              <a:t>Fotografije govore puno više od riječi.Uživajte!!</a:t>
            </a:r>
            <a:endParaRPr lang="hr-HR" dirty="0">
              <a:latin typeface="Harlow Solid Italic" pitchFamily="82" charset="0"/>
            </a:endParaRPr>
          </a:p>
        </p:txBody>
      </p:sp>
      <p:pic>
        <p:nvPicPr>
          <p:cNvPr id="5" name="Content Placeholder 4" descr="image-13b1bb3e133a2ca69a93927ac21935eade582830d662a77da0a981a4856db7d6-V.jpg"/>
          <p:cNvPicPr>
            <a:picLocks noGrp="1" noChangeAspect="1"/>
          </p:cNvPicPr>
          <p:nvPr>
            <p:ph sz="half" idx="1"/>
          </p:nvPr>
        </p:nvPicPr>
        <p:blipFill>
          <a:blip r:embed="rId2" cstate="print"/>
          <a:stretch>
            <a:fillRect/>
          </a:stretch>
        </p:blipFill>
        <p:spPr>
          <a:xfrm>
            <a:off x="539552" y="1524000"/>
            <a:ext cx="3816424" cy="4572000"/>
          </a:xfrm>
          <a:prstGeom prst="rect">
            <a:avLst/>
          </a:prstGeom>
          <a:ln w="228600" cap="sq" cmpd="thickThin">
            <a:solidFill>
              <a:srgbClr val="000000"/>
            </a:solidFill>
            <a:prstDash val="solid"/>
            <a:miter lim="800000"/>
          </a:ln>
          <a:effectLst>
            <a:innerShdw blurRad="76200">
              <a:srgbClr val="000000"/>
            </a:innerShdw>
          </a:effectLst>
        </p:spPr>
      </p:pic>
      <p:pic>
        <p:nvPicPr>
          <p:cNvPr id="6" name="Content Placeholder 5" descr="image-55c3c1ef8f4f40ed4b58d5d1694bd2833678b9726df5a79c3cc159d6a5826eb7-V.jpg"/>
          <p:cNvPicPr>
            <a:picLocks noGrp="1" noChangeAspect="1"/>
          </p:cNvPicPr>
          <p:nvPr>
            <p:ph sz="half" idx="2"/>
          </p:nvPr>
        </p:nvPicPr>
        <p:blipFill>
          <a:blip r:embed="rId3" cstate="print"/>
          <a:stretch>
            <a:fillRect/>
          </a:stretch>
        </p:blipFill>
        <p:spPr>
          <a:xfrm>
            <a:off x="4860032" y="1524000"/>
            <a:ext cx="3672408" cy="4572000"/>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age-906ca94deb4cdad9293faea41b69e275f92704bead6d45fd5efbb06818ca542d-V.jpg"/>
          <p:cNvPicPr>
            <a:picLocks noGrp="1" noChangeAspect="1"/>
          </p:cNvPicPr>
          <p:nvPr>
            <p:ph sz="half" idx="1"/>
          </p:nvPr>
        </p:nvPicPr>
        <p:blipFill>
          <a:blip r:embed="rId2" cstate="print"/>
          <a:stretch>
            <a:fillRect/>
          </a:stretch>
        </p:blipFill>
        <p:spPr>
          <a:xfrm>
            <a:off x="0" y="1524000"/>
            <a:ext cx="4355976" cy="4572000"/>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pic>
        <p:nvPicPr>
          <p:cNvPr id="8" name="Content Placeholder 7" descr="image-ab145f2dae550cf69ab0e75c1ffde49c033dc8090d85161baea7c7ce68a68de3-V.jpg"/>
          <p:cNvPicPr>
            <a:picLocks noGrp="1" noChangeAspect="1"/>
          </p:cNvPicPr>
          <p:nvPr>
            <p:ph sz="half" idx="2"/>
          </p:nvPr>
        </p:nvPicPr>
        <p:blipFill>
          <a:blip r:embed="rId3" cstate="print"/>
          <a:stretch>
            <a:fillRect/>
          </a:stretch>
        </p:blipFill>
        <p:spPr>
          <a:xfrm>
            <a:off x="4427984" y="1628800"/>
            <a:ext cx="4275262" cy="4536504"/>
          </a:xfrm>
          <a:prstGeom prst="ellipse">
            <a:avLst/>
          </a:prstGeom>
          <a:ln w="63500" cap="rnd">
            <a:solidFill>
              <a:srgbClr val="333333"/>
            </a:solidFill>
          </a:ln>
          <a:effectLst>
            <a:outerShdw blurRad="381000" dist="292100" dir="5400000" sx="-80000" sy="-18000" rotWithShape="0">
              <a:srgbClr val="000000">
                <a:alpha val="22000"/>
              </a:srgbClr>
            </a:outerShdw>
          </a:effectLst>
          <a:scene3d>
            <a:camera prst="orthographicFront"/>
            <a:lightRig rig="contrasting" dir="t">
              <a:rot lat="0" lon="0" rev="3000000"/>
            </a:lightRig>
          </a:scene3d>
          <a:sp3d contourW="7620">
            <a:bevelT w="95250" h="31750"/>
            <a:contourClr>
              <a:srgbClr val="333333"/>
            </a:contourClr>
          </a:sp3d>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age-68272d80e248c19eed7098b9faebad7fa75c0aa46088001b90a3cb844603a34f-V.jpg"/>
          <p:cNvPicPr>
            <a:picLocks noGrp="1" noChangeAspect="1"/>
          </p:cNvPicPr>
          <p:nvPr>
            <p:ph sz="half" idx="1"/>
          </p:nvPr>
        </p:nvPicPr>
        <p:blipFill>
          <a:blip r:embed="rId2" cstate="print"/>
          <a:stretch>
            <a:fillRect/>
          </a:stretch>
        </p:blipFill>
        <p:spPr>
          <a:xfrm>
            <a:off x="457200" y="1124744"/>
            <a:ext cx="4059238" cy="4207471"/>
          </a:xfrm>
          <a:prstGeom prst="rect">
            <a:avLst/>
          </a:prstGeom>
          <a:ln w="228600" cap="sq" cmpd="thickThin">
            <a:solidFill>
              <a:srgbClr val="000000"/>
            </a:solidFill>
            <a:prstDash val="solid"/>
            <a:miter lim="800000"/>
          </a:ln>
          <a:effectLst>
            <a:innerShdw blurRad="76200">
              <a:srgbClr val="000000"/>
            </a:innerShdw>
          </a:effectLst>
        </p:spPr>
      </p:pic>
      <p:pic>
        <p:nvPicPr>
          <p:cNvPr id="8" name="Content Placeholder 7" descr="image-4bab24cc180ae87da4082e7258401e36621f26d617629e533b763d941be9758f-V.jpg"/>
          <p:cNvPicPr>
            <a:picLocks noGrp="1" noChangeAspect="1"/>
          </p:cNvPicPr>
          <p:nvPr>
            <p:ph sz="half" idx="2"/>
          </p:nvPr>
        </p:nvPicPr>
        <p:blipFill>
          <a:blip r:embed="rId3" cstate="print"/>
          <a:stretch>
            <a:fillRect/>
          </a:stretch>
        </p:blipFill>
        <p:spPr>
          <a:xfrm>
            <a:off x="4648200" y="1124744"/>
            <a:ext cx="4059238" cy="4207471"/>
          </a:xfrm>
          <a:prstGeom prst="rect">
            <a:avLst/>
          </a:prstGeom>
          <a:ln w="228600" cap="sq" cmpd="thickThin">
            <a:solidFill>
              <a:srgbClr val="000000"/>
            </a:solidFill>
            <a:prstDash val="solid"/>
            <a:miter lim="800000"/>
          </a:ln>
          <a:effectLst>
            <a:innerShdw blurRad="76200">
              <a:srgbClr val="000000"/>
            </a:innerShdw>
          </a:effectLst>
        </p:spPr>
      </p:pic>
    </p:spTree>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latin typeface="Harlow Solid Italic" pitchFamily="82" charset="0"/>
              </a:rPr>
              <a:t>Katedrala svetog Jakova</a:t>
            </a:r>
            <a:endParaRPr lang="hr-HR" dirty="0">
              <a:latin typeface="Harlow Solid Italic" pitchFamily="82" charset="0"/>
            </a:endParaRPr>
          </a:p>
        </p:txBody>
      </p:sp>
      <p:pic>
        <p:nvPicPr>
          <p:cNvPr id="5" name="Picture Placeholder 4" descr="image-0bdb9933698579b9932ffd17970e42cf21e4d31f3e1ae0c2510ffe7dbcea8f7d-V.jpg"/>
          <p:cNvPicPr>
            <a:picLocks noGrp="1" noChangeAspect="1"/>
          </p:cNvPicPr>
          <p:nvPr>
            <p:ph type="pic" idx="1"/>
          </p:nvPr>
        </p:nvPicPr>
        <p:blipFill>
          <a:blip r:embed="rId2" cstate="print"/>
          <a:srcRect t="15348" b="15348"/>
          <a:stretch>
            <a:fillRect/>
          </a:stretch>
        </p:blipFill>
        <p:spPr/>
      </p:pic>
      <p:sp>
        <p:nvSpPr>
          <p:cNvPr id="4" name="Text Placeholder 3"/>
          <p:cNvSpPr>
            <a:spLocks noGrp="1"/>
          </p:cNvSpPr>
          <p:nvPr>
            <p:ph type="body" sz="half" idx="2"/>
          </p:nvPr>
        </p:nvSpPr>
        <p:spPr/>
        <p:txBody>
          <a:bodyPr/>
          <a:lstStyle/>
          <a:p>
            <a:r>
              <a:rPr lang="hr-HR" dirty="0" smtClean="0">
                <a:latin typeface="Harlow Solid Italic" pitchFamily="82" charset="0"/>
              </a:rPr>
              <a:t>Veseli pozdrav i mahanje naših učenika i djelatnika  škole!!</a:t>
            </a:r>
            <a:endParaRPr lang="hr-HR" dirty="0">
              <a:latin typeface="Harlow Solid Italic" pitchFamily="82" charset="0"/>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50419_104902.jpg"/>
          <p:cNvPicPr>
            <a:picLocks noGrp="1" noChangeAspect="1"/>
          </p:cNvPicPr>
          <p:nvPr>
            <p:ph idx="1"/>
          </p:nvPr>
        </p:nvPicPr>
        <p:blipFill>
          <a:blip r:embed="rId2" cstate="print"/>
          <a:stretch>
            <a:fillRect/>
          </a:stretch>
        </p:blipFill>
        <p:spPr>
          <a:xfrm>
            <a:off x="827584" y="1268760"/>
            <a:ext cx="7344816" cy="5328592"/>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a:xfrm>
            <a:off x="457200" y="152400"/>
            <a:ext cx="8229600" cy="1116360"/>
          </a:xfrm>
        </p:spPr>
        <p:txBody>
          <a:bodyPr/>
          <a:lstStyle/>
          <a:p>
            <a:r>
              <a:rPr lang="hr-HR" dirty="0" smtClean="0">
                <a:latin typeface="Harlow Solid Italic" pitchFamily="82" charset="0"/>
              </a:rPr>
              <a:t>Dan planeta Zemlje</a:t>
            </a:r>
            <a:endParaRPr lang="hr-HR" dirty="0">
              <a:latin typeface="Harlow Solid Italic" pitchFamily="82" charset="0"/>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457200" y="692696"/>
            <a:ext cx="8229600" cy="5403304"/>
          </a:xfrm>
        </p:spPr>
        <p:txBody>
          <a:bodyPr>
            <a:normAutofit lnSpcReduction="10000"/>
          </a:bodyPr>
          <a:lstStyle/>
          <a:p>
            <a:pPr>
              <a:buNone/>
            </a:pPr>
            <a:endParaRPr lang="hr-HR" sz="2400" u="sng" dirty="0" smtClean="0">
              <a:latin typeface="Harlow Solid Italic" pitchFamily="82" charset="0"/>
            </a:endParaRPr>
          </a:p>
          <a:p>
            <a:pPr>
              <a:buNone/>
            </a:pPr>
            <a:r>
              <a:rPr lang="hr-HR" sz="2800" dirty="0" smtClean="0">
                <a:latin typeface="Harlow Solid Italic" pitchFamily="82" charset="0"/>
              </a:rPr>
              <a:t>Misli prožete prirodom</a:t>
            </a:r>
          </a:p>
          <a:p>
            <a:pPr>
              <a:buNone/>
            </a:pPr>
            <a:endParaRPr lang="hr-HR" sz="2400" u="sng" dirty="0" smtClean="0">
              <a:latin typeface="Harlow Solid Italic" pitchFamily="82" charset="0"/>
            </a:endParaRPr>
          </a:p>
          <a:p>
            <a:pPr>
              <a:buNone/>
            </a:pPr>
            <a:r>
              <a:rPr lang="hr-HR" sz="2400" u="sng" dirty="0" smtClean="0">
                <a:latin typeface="Harlow Solid Italic" pitchFamily="82" charset="0"/>
              </a:rPr>
              <a:t>Priroda</a:t>
            </a:r>
          </a:p>
          <a:p>
            <a:pPr>
              <a:buNone/>
            </a:pPr>
            <a:r>
              <a:rPr lang="hr-HR" sz="2400" dirty="0" smtClean="0">
                <a:latin typeface="Harlow Solid Italic" pitchFamily="82" charset="0"/>
              </a:rPr>
              <a:t>Mi trebamo prirodu jer nam daje zrak,vodu i hranu. Sa svojim </a:t>
            </a:r>
          </a:p>
          <a:p>
            <a:pPr>
              <a:buNone/>
            </a:pPr>
            <a:r>
              <a:rPr lang="hr-HR" sz="2400" dirty="0" smtClean="0">
                <a:latin typeface="Harlow Solid Italic" pitchFamily="82" charset="0"/>
              </a:rPr>
              <a:t>bojama,cvijećem i pticama čini nam dane ljepšima. Za prirodu </a:t>
            </a:r>
          </a:p>
          <a:p>
            <a:pPr>
              <a:buNone/>
            </a:pPr>
            <a:r>
              <a:rPr lang="hr-HR" sz="2400" dirty="0" smtClean="0">
                <a:latin typeface="Harlow Solid Italic" pitchFamily="82" charset="0"/>
              </a:rPr>
              <a:t>se trebamo brinuti!              Antonija B. i Mia V., 1.razred</a:t>
            </a:r>
          </a:p>
          <a:p>
            <a:pPr>
              <a:buNone/>
            </a:pPr>
            <a:endParaRPr lang="hr-HR" sz="2400" u="sng" dirty="0" smtClean="0">
              <a:latin typeface="Harlow Solid Italic" pitchFamily="82" charset="0"/>
            </a:endParaRPr>
          </a:p>
          <a:p>
            <a:pPr>
              <a:buNone/>
            </a:pPr>
            <a:r>
              <a:rPr lang="hr-HR" sz="2400" u="sng" dirty="0" smtClean="0">
                <a:latin typeface="Harlow Solid Italic" pitchFamily="82" charset="0"/>
              </a:rPr>
              <a:t>Kapljica</a:t>
            </a:r>
          </a:p>
          <a:p>
            <a:pPr algn="just">
              <a:buNone/>
            </a:pPr>
            <a:r>
              <a:rPr lang="hr-HR" sz="2400" dirty="0" smtClean="0">
                <a:latin typeface="Harlow Solid Italic" pitchFamily="82" charset="0"/>
              </a:rPr>
              <a:t>Jedna kapljica mala na oblačku je stala. Željela je vidjeti Zemlju.</a:t>
            </a:r>
          </a:p>
          <a:p>
            <a:pPr algn="just">
              <a:buNone/>
            </a:pPr>
            <a:r>
              <a:rPr lang="hr-HR" sz="2400" dirty="0" smtClean="0">
                <a:latin typeface="Harlow Solid Italic" pitchFamily="82" charset="0"/>
              </a:rPr>
              <a:t>Propinjala se i pala u rijeku. Upoznala je mnoge druge kapljice.</a:t>
            </a:r>
          </a:p>
          <a:p>
            <a:pPr algn="just">
              <a:buNone/>
            </a:pPr>
            <a:r>
              <a:rPr lang="hr-HR" sz="2400" dirty="0" smtClean="0">
                <a:latin typeface="Harlow Solid Italic" pitchFamily="82" charset="0"/>
              </a:rPr>
              <a:t>Tvorile su slap.”Život je zaista lijep!” zaključila je na kraju.</a:t>
            </a:r>
          </a:p>
          <a:p>
            <a:pPr algn="just">
              <a:buNone/>
            </a:pPr>
            <a:r>
              <a:rPr lang="hr-HR" sz="2400" dirty="0" smtClean="0">
                <a:latin typeface="Harlow Solid Italic" pitchFamily="82" charset="0"/>
              </a:rPr>
              <a:t>                                           Gabriela S.,1.razred</a:t>
            </a: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a:bodyPr>
          <a:lstStyle/>
          <a:p>
            <a:pPr algn="just">
              <a:buNone/>
            </a:pPr>
            <a:r>
              <a:rPr lang="hr-HR" dirty="0" smtClean="0">
                <a:latin typeface="Harlow Solid Italic" pitchFamily="82" charset="0"/>
              </a:rPr>
              <a:t>  Kada bismo morali izabrati samo jednu riječ koja bi bila sinonim za ljubav, to bi bila ,svakako, riječ majka.</a:t>
            </a:r>
          </a:p>
          <a:p>
            <a:pPr algn="just">
              <a:buNone/>
            </a:pPr>
            <a:endParaRPr lang="hr-HR" dirty="0" smtClean="0">
              <a:latin typeface="Harlow Solid Italic" pitchFamily="82" charset="0"/>
            </a:endParaRPr>
          </a:p>
          <a:p>
            <a:pPr algn="just">
              <a:buNone/>
            </a:pPr>
            <a:r>
              <a:rPr lang="hr-HR" dirty="0" smtClean="0">
                <a:latin typeface="Harlow Solid Italic" pitchFamily="82" charset="0"/>
              </a:rPr>
              <a:t> Majčin dan obilježava se 10.svibnja i upravo  se želi   pokazati</a:t>
            </a:r>
          </a:p>
          <a:p>
            <a:pPr algn="just">
              <a:buNone/>
            </a:pPr>
            <a:r>
              <a:rPr lang="hr-HR" dirty="0" smtClean="0">
                <a:latin typeface="Harlow Solid Italic" pitchFamily="82" charset="0"/>
              </a:rPr>
              <a:t>važnost te posebne uloge u obitelji. Cijenimo naše majke i poda-</a:t>
            </a:r>
          </a:p>
          <a:p>
            <a:pPr algn="just">
              <a:buNone/>
            </a:pPr>
            <a:r>
              <a:rPr lang="hr-HR" dirty="0" smtClean="0">
                <a:latin typeface="Harlow Solid Italic" pitchFamily="82" charset="0"/>
              </a:rPr>
              <a:t>rimo im poštovanje koje zaslužuju.</a:t>
            </a:r>
          </a:p>
          <a:p>
            <a:pPr algn="just">
              <a:buNone/>
            </a:pPr>
            <a:endParaRPr lang="hr-HR" dirty="0" smtClean="0">
              <a:latin typeface="Harlow Solid Italic" pitchFamily="82" charset="0"/>
            </a:endParaRPr>
          </a:p>
          <a:p>
            <a:pPr algn="just">
              <a:buNone/>
            </a:pPr>
            <a:r>
              <a:rPr lang="hr-HR" dirty="0" smtClean="0">
                <a:latin typeface="Harlow Solid Italic" pitchFamily="82" charset="0"/>
              </a:rPr>
              <a:t>A, sada pogledajmo kako naše prvašice doživljavaju taj dan te </a:t>
            </a:r>
          </a:p>
          <a:p>
            <a:pPr algn="just">
              <a:buNone/>
            </a:pPr>
            <a:r>
              <a:rPr lang="hr-HR" dirty="0" smtClean="0">
                <a:latin typeface="Harlow Solid Italic" pitchFamily="82" charset="0"/>
              </a:rPr>
              <a:t>što poklanjaju svojim majkama.</a:t>
            </a:r>
          </a:p>
          <a:p>
            <a:pPr algn="just">
              <a:buNone/>
            </a:pPr>
            <a:endParaRPr lang="hr-HR" dirty="0" smtClean="0">
              <a:latin typeface="Harlow Solid Italic" pitchFamily="82" charset="0"/>
            </a:endParaRPr>
          </a:p>
          <a:p>
            <a:pPr algn="just">
              <a:buNone/>
            </a:pPr>
            <a:endParaRPr lang="hr-HR" dirty="0">
              <a:latin typeface="Harlow Solid Italic" pitchFamily="82" charset="0"/>
            </a:endParaRPr>
          </a:p>
        </p:txBody>
      </p:sp>
      <p:sp>
        <p:nvSpPr>
          <p:cNvPr id="3" name="Title 2"/>
          <p:cNvSpPr>
            <a:spLocks noGrp="1"/>
          </p:cNvSpPr>
          <p:nvPr>
            <p:ph type="title"/>
          </p:nvPr>
        </p:nvSpPr>
        <p:spPr/>
        <p:txBody>
          <a:bodyPr/>
          <a:lstStyle/>
          <a:p>
            <a:r>
              <a:rPr lang="hr-HR" dirty="0" smtClean="0">
                <a:latin typeface="Harlow Solid Italic" pitchFamily="82" charset="0"/>
              </a:rPr>
              <a:t>Majčin dan</a:t>
            </a:r>
            <a:endParaRPr lang="hr-HR" dirty="0">
              <a:latin typeface="Harlow Solid Italic" pitchFamily="82"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3" name="Subtitle 2"/>
          <p:cNvSpPr>
            <a:spLocks noGrp="1"/>
          </p:cNvSpPr>
          <p:nvPr>
            <p:ph type="subTitle" idx="1"/>
          </p:nvPr>
        </p:nvSpPr>
        <p:spPr>
          <a:xfrm>
            <a:off x="533400" y="1928802"/>
            <a:ext cx="7854696" cy="4714908"/>
          </a:xfrm>
        </p:spPr>
        <p:txBody>
          <a:bodyPr>
            <a:normAutofit fontScale="85000" lnSpcReduction="20000"/>
          </a:bodyPr>
          <a:lstStyle/>
          <a:p>
            <a:pPr algn="just">
              <a:lnSpc>
                <a:spcPct val="150000"/>
              </a:lnSpc>
            </a:pPr>
            <a:r>
              <a:rPr lang="hr-HR" sz="2800" dirty="0" smtClean="0">
                <a:latin typeface="Harlow Solid Italic" pitchFamily="82" charset="0"/>
                <a:cs typeface="Times New Roman" pitchFamily="18" charset="0"/>
              </a:rPr>
              <a:t>Dan neovisnosti jedan je od najvažnijih dana u hrvatskoj povijesti. To je dan kada je Hrvatski sabor 1991.g. u dramatičnim okolnostima agresije, potvrdio povijesnu odluku o proglašenju neovisnosti Republike Hrvatske.</a:t>
            </a:r>
          </a:p>
          <a:p>
            <a:pPr algn="just">
              <a:lnSpc>
                <a:spcPct val="150000"/>
              </a:lnSpc>
            </a:pPr>
            <a:endParaRPr lang="hr-HR" dirty="0" smtClean="0">
              <a:latin typeface="Harlow Solid Italic" pitchFamily="82" charset="0"/>
              <a:cs typeface="Times New Roman" pitchFamily="18" charset="0"/>
            </a:endParaRPr>
          </a:p>
          <a:p>
            <a:pPr algn="just">
              <a:lnSpc>
                <a:spcPct val="150000"/>
              </a:lnSpc>
            </a:pPr>
            <a:r>
              <a:rPr lang="hr-HR" sz="2800" dirty="0" smtClean="0">
                <a:latin typeface="Harlow Solid Italic" pitchFamily="82" charset="0"/>
                <a:cs typeface="Times New Roman" pitchFamily="18" charset="0"/>
              </a:rPr>
              <a:t> Ovo je dan  kada trebamo zahvaliti svima koji su pridonijeli ostvarenju povijesnog cilja, neovisnosti i slobode naše Domovine. Posebno, hvala našim braniteljima. Mnogi od njih dali su svoj život za našu slobodu.</a:t>
            </a:r>
          </a:p>
          <a:p>
            <a:pPr algn="l"/>
            <a:endParaRPr lang="hr-HR" dirty="0"/>
          </a:p>
        </p:txBody>
      </p:sp>
      <p:sp>
        <p:nvSpPr>
          <p:cNvPr id="2" name="Title 1"/>
          <p:cNvSpPr>
            <a:spLocks noGrp="1"/>
          </p:cNvSpPr>
          <p:nvPr>
            <p:ph type="ctrTitle"/>
          </p:nvPr>
        </p:nvSpPr>
        <p:spPr>
          <a:xfrm>
            <a:off x="500034" y="357166"/>
            <a:ext cx="7851648" cy="1714512"/>
          </a:xfrm>
        </p:spPr>
        <p:txBody>
          <a:bodyPr>
            <a:normAutofit/>
          </a:bodyPr>
          <a:lstStyle/>
          <a:p>
            <a:pPr algn="l"/>
            <a:r>
              <a:rPr lang="hr-HR" sz="3600" dirty="0" smtClean="0">
                <a:latin typeface="Harlow Solid Italic" pitchFamily="82" charset="0"/>
                <a:cs typeface="Times New Roman" pitchFamily="18" charset="0"/>
              </a:rPr>
              <a:t>8. listopada  2014. - Sretan vam Dan     neovisnosti</a:t>
            </a:r>
            <a:endParaRPr lang="hr-HR" sz="3600" dirty="0">
              <a:latin typeface="Harlow Solid Italic" pitchFamily="82" charset="0"/>
              <a:cs typeface="Times New Roman" pitchFamily="18" charset="0"/>
            </a:endParaRPr>
          </a:p>
        </p:txBody>
      </p:sp>
    </p:spTree>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pPr>
              <a:buNone/>
            </a:pPr>
            <a:r>
              <a:rPr lang="hr-HR" dirty="0" smtClean="0">
                <a:latin typeface="Harlow Solid Italic" pitchFamily="82" charset="0"/>
              </a:rPr>
              <a:t>Za Majčin dan mami poklanjam ružu. Zahvaljujem joj za sve </a:t>
            </a:r>
          </a:p>
          <a:p>
            <a:pPr>
              <a:buNone/>
            </a:pPr>
            <a:r>
              <a:rPr lang="hr-HR" dirty="0" smtClean="0">
                <a:latin typeface="Harlow Solid Italic" pitchFamily="82" charset="0"/>
              </a:rPr>
              <a:t>što je učinila i čini za mene.    </a:t>
            </a:r>
            <a:r>
              <a:rPr lang="hr-HR" dirty="0" smtClean="0">
                <a:solidFill>
                  <a:srgbClr val="FFC000"/>
                </a:solidFill>
                <a:latin typeface="Harlow Solid Italic" pitchFamily="82" charset="0"/>
              </a:rPr>
              <a:t>Jana R .</a:t>
            </a:r>
          </a:p>
          <a:p>
            <a:pPr>
              <a:buNone/>
            </a:pPr>
            <a:endParaRPr lang="hr-HR" dirty="0" smtClean="0">
              <a:latin typeface="Harlow Solid Italic" pitchFamily="82" charset="0"/>
            </a:endParaRPr>
          </a:p>
          <a:p>
            <a:pPr>
              <a:buNone/>
            </a:pPr>
            <a:r>
              <a:rPr lang="hr-HR" dirty="0" smtClean="0">
                <a:latin typeface="Harlow Solid Italic" pitchFamily="82" charset="0"/>
              </a:rPr>
              <a:t>Ja,brat,seke i tata ćemo mami pokloniti cvijeće za Majčin dan</a:t>
            </a:r>
          </a:p>
          <a:p>
            <a:pPr>
              <a:buNone/>
            </a:pPr>
            <a:r>
              <a:rPr lang="hr-HR" dirty="0" smtClean="0">
                <a:latin typeface="Harlow Solid Italic" pitchFamily="82" charset="0"/>
              </a:rPr>
              <a:t> Ona je to zaslužila!   </a:t>
            </a:r>
            <a:r>
              <a:rPr lang="hr-HR" dirty="0" smtClean="0">
                <a:solidFill>
                  <a:schemeClr val="tx2">
                    <a:lumMod val="50000"/>
                  </a:schemeClr>
                </a:solidFill>
                <a:latin typeface="Harlow Solid Italic" pitchFamily="82" charset="0"/>
              </a:rPr>
              <a:t>Gabriela S.</a:t>
            </a:r>
          </a:p>
          <a:p>
            <a:pPr>
              <a:buNone/>
            </a:pPr>
            <a:endParaRPr lang="hr-HR" dirty="0" smtClean="0">
              <a:latin typeface="Harlow Solid Italic" pitchFamily="82" charset="0"/>
            </a:endParaRPr>
          </a:p>
          <a:p>
            <a:pPr>
              <a:buNone/>
            </a:pPr>
            <a:r>
              <a:rPr lang="hr-HR" dirty="0" smtClean="0">
                <a:latin typeface="Harlow Solid Italic" pitchFamily="82" charset="0"/>
              </a:rPr>
              <a:t>Što pokloniti mami za Majčin dan?</a:t>
            </a:r>
          </a:p>
          <a:p>
            <a:pPr>
              <a:buNone/>
            </a:pPr>
            <a:r>
              <a:rPr lang="hr-HR" dirty="0" smtClean="0">
                <a:latin typeface="Harlow Solid Italic" pitchFamily="82" charset="0"/>
              </a:rPr>
              <a:t>- Jedan topli zagrljaj! -    </a:t>
            </a:r>
            <a:r>
              <a:rPr lang="hr-HR" dirty="0" smtClean="0">
                <a:solidFill>
                  <a:schemeClr val="tx2">
                    <a:lumMod val="50000"/>
                  </a:schemeClr>
                </a:solidFill>
                <a:latin typeface="Harlow Solid Italic" pitchFamily="82" charset="0"/>
              </a:rPr>
              <a:t>Lea G.</a:t>
            </a:r>
          </a:p>
          <a:p>
            <a:pPr>
              <a:buNone/>
            </a:pPr>
            <a:endParaRPr lang="hr-HR" dirty="0" smtClean="0">
              <a:latin typeface="Harlow Solid Italic" pitchFamily="82"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t>...Majkama...</a:t>
            </a:r>
            <a:endParaRPr lang="hr-HR" dirty="0"/>
          </a:p>
        </p:txBody>
      </p:sp>
      <p:sp>
        <p:nvSpPr>
          <p:cNvPr id="4" name="Text Placeholder 3"/>
          <p:cNvSpPr>
            <a:spLocks noGrp="1"/>
          </p:cNvSpPr>
          <p:nvPr>
            <p:ph type="body" sz="half" idx="2"/>
          </p:nvPr>
        </p:nvSpPr>
        <p:spPr/>
        <p:txBody>
          <a:bodyPr/>
          <a:lstStyle/>
          <a:p>
            <a:r>
              <a:rPr lang="hr-HR" dirty="0" smtClean="0">
                <a:latin typeface="Harlow Solid Italic" pitchFamily="82" charset="0"/>
              </a:rPr>
              <a:t>Svim majkama želimo od srca  sretan Majčin dan!</a:t>
            </a:r>
            <a:endParaRPr lang="hr-HR" dirty="0">
              <a:latin typeface="Harlow Solid Italic" pitchFamily="82" charset="0"/>
            </a:endParaRPr>
          </a:p>
        </p:txBody>
      </p:sp>
      <p:pic>
        <p:nvPicPr>
          <p:cNvPr id="7" name="Picture Placeholder 6" descr="440x335(1).jpg"/>
          <p:cNvPicPr>
            <a:picLocks noGrp="1" noChangeAspect="1"/>
          </p:cNvPicPr>
          <p:nvPr>
            <p:ph type="pic" idx="1"/>
          </p:nvPr>
        </p:nvPicPr>
        <p:blipFill>
          <a:blip r:embed="rId2" cstate="print"/>
          <a:srcRect l="8803" r="8803"/>
          <a:stretch>
            <a:fillRect/>
          </a:stretch>
        </p:blipFill>
        <p:spPr/>
      </p:pic>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normAutofit fontScale="25000" lnSpcReduction="20000"/>
          </a:bodyPr>
          <a:lstStyle/>
          <a:p>
            <a:pPr algn="just">
              <a:lnSpc>
                <a:spcPct val="120000"/>
              </a:lnSpc>
              <a:buNone/>
            </a:pPr>
            <a:r>
              <a:rPr lang="hr-HR" sz="3800" dirty="0" smtClean="0">
                <a:latin typeface="Harlow Solid Italic" pitchFamily="82" charset="0"/>
              </a:rPr>
              <a:t>       </a:t>
            </a:r>
            <a:r>
              <a:rPr lang="hr-HR" sz="8000" dirty="0" smtClean="0">
                <a:latin typeface="Harlow Solid Italic" pitchFamily="82" charset="0"/>
              </a:rPr>
              <a:t>U četvrtak 21.svibnja proslavili smo Dan škole, ali i obilježili Dan oslobođenja Dubrovačkog primorja. Naši su nas učenici uz kordiniranje svojih učitelja počastili prigodnom priredbom u kojoj sve vrvilo recitacijama,poticajnim tekstovima o Domovinskom  ratu i naravno,nezaobilaznim pjesmama našeg zbora.</a:t>
            </a:r>
          </a:p>
          <a:p>
            <a:pPr algn="just">
              <a:lnSpc>
                <a:spcPct val="120000"/>
              </a:lnSpc>
              <a:buNone/>
            </a:pPr>
            <a:endParaRPr lang="hr-HR" sz="8000" dirty="0" smtClean="0">
              <a:latin typeface="Harlow Solid Italic" pitchFamily="82" charset="0"/>
            </a:endParaRPr>
          </a:p>
          <a:p>
            <a:pPr algn="just">
              <a:lnSpc>
                <a:spcPct val="120000"/>
              </a:lnSpc>
              <a:buNone/>
            </a:pPr>
            <a:r>
              <a:rPr lang="hr-HR" sz="8000" dirty="0" smtClean="0">
                <a:latin typeface="Harlow Solid Italic" pitchFamily="82" charset="0"/>
              </a:rPr>
              <a:t>   Također,moramo spomenuti i  posjet branitelja koji nas je oplemenio svojom pričom i iskustvom o Domovinskom ratu,a mi smo odali počast Vjetrenom mlinu, gdje smo se pomolili i ostavili vijence.</a:t>
            </a:r>
          </a:p>
          <a:p>
            <a:pPr algn="just">
              <a:lnSpc>
                <a:spcPct val="120000"/>
              </a:lnSpc>
              <a:buNone/>
            </a:pPr>
            <a:r>
              <a:rPr lang="hr-HR" sz="8000" dirty="0" smtClean="0">
                <a:latin typeface="Harlow Solid Italic" pitchFamily="82" charset="0"/>
              </a:rPr>
              <a:t>    </a:t>
            </a:r>
          </a:p>
          <a:p>
            <a:pPr algn="just">
              <a:lnSpc>
                <a:spcPct val="120000"/>
              </a:lnSpc>
              <a:buNone/>
            </a:pPr>
            <a:r>
              <a:rPr lang="hr-HR" sz="8000" dirty="0" smtClean="0">
                <a:latin typeface="Harlow Solid Italic" pitchFamily="82" charset="0"/>
              </a:rPr>
              <a:t>   Zahvaljujemo svima koji su sudjelovali u programu Dana škole, a posebno našoj glazbenoj virtuozici Tadeji Barović i učiteljici Hrvatskog jezika Mariji Đurđević koje su bile nositeljice većine programa.</a:t>
            </a:r>
          </a:p>
          <a:p>
            <a:pPr>
              <a:buNone/>
            </a:pPr>
            <a:r>
              <a:rPr lang="hr-HR" sz="8000" dirty="0" smtClean="0">
                <a:latin typeface="Harlow Solid Italic" pitchFamily="82" charset="0"/>
              </a:rPr>
              <a:t>.</a:t>
            </a:r>
          </a:p>
          <a:p>
            <a:pPr>
              <a:buNone/>
            </a:pPr>
            <a:r>
              <a:rPr lang="hr-HR" sz="8000" dirty="0" smtClean="0">
                <a:latin typeface="Harlow Solid Italic" pitchFamily="82" charset="0"/>
              </a:rPr>
              <a:t>  </a:t>
            </a:r>
          </a:p>
          <a:p>
            <a:pPr>
              <a:buNone/>
            </a:pPr>
            <a:r>
              <a:rPr lang="hr-HR" sz="3800" dirty="0" smtClean="0">
                <a:latin typeface="Harlow Solid Italic" pitchFamily="82" charset="0"/>
              </a:rPr>
              <a:t>  </a:t>
            </a:r>
          </a:p>
        </p:txBody>
      </p:sp>
      <p:sp>
        <p:nvSpPr>
          <p:cNvPr id="3" name="Title 2"/>
          <p:cNvSpPr>
            <a:spLocks noGrp="1"/>
          </p:cNvSpPr>
          <p:nvPr>
            <p:ph type="title"/>
          </p:nvPr>
        </p:nvSpPr>
        <p:spPr/>
        <p:txBody>
          <a:bodyPr/>
          <a:lstStyle/>
          <a:p>
            <a:r>
              <a:rPr lang="hr-HR" dirty="0" smtClean="0">
                <a:latin typeface="Harlow Solid Italic" pitchFamily="82" charset="0"/>
              </a:rPr>
              <a:t>Dan škole</a:t>
            </a:r>
            <a:endParaRPr lang="hr-HR" dirty="0">
              <a:latin typeface="Harlow Solid Italic" pitchFamily="82" charset="0"/>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vjetreni-mlin.JPG"/>
          <p:cNvPicPr>
            <a:picLocks noGrp="1" noChangeAspect="1"/>
          </p:cNvPicPr>
          <p:nvPr>
            <p:ph idx="1"/>
          </p:nvPr>
        </p:nvPicPr>
        <p:blipFill>
          <a:blip r:embed="rId2" cstate="print"/>
          <a:stretch>
            <a:fillRect/>
          </a:stretch>
        </p:blipFill>
        <p:spPr>
          <a:xfrm>
            <a:off x="1145447" y="1524000"/>
            <a:ext cx="6853105" cy="4572000"/>
          </a:xfrm>
        </p:spPr>
      </p:pic>
      <p:sp>
        <p:nvSpPr>
          <p:cNvPr id="3" name="Title 2"/>
          <p:cNvSpPr>
            <a:spLocks noGrp="1"/>
          </p:cNvSpPr>
          <p:nvPr>
            <p:ph type="title"/>
          </p:nvPr>
        </p:nvSpPr>
        <p:spPr/>
        <p:txBody>
          <a:bodyPr>
            <a:normAutofit/>
          </a:bodyPr>
          <a:lstStyle/>
          <a:p>
            <a:r>
              <a:rPr lang="hr-HR" sz="4000" dirty="0" smtClean="0">
                <a:latin typeface="Harlow Solid Italic" pitchFamily="82" charset="0"/>
              </a:rPr>
              <a:t>Vjetreni mlin</a:t>
            </a:r>
            <a:endParaRPr lang="hr-HR" sz="4000" dirty="0">
              <a:latin typeface="Harlow Solid Italic" pitchFamily="82" charset="0"/>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tu sliku.jpg"/>
          <p:cNvPicPr>
            <a:picLocks noGrp="1" noChangeAspect="1"/>
          </p:cNvPicPr>
          <p:nvPr>
            <p:ph idx="1"/>
          </p:nvPr>
        </p:nvPicPr>
        <p:blipFill>
          <a:blip r:embed="rId2" cstate="print"/>
          <a:stretch>
            <a:fillRect/>
          </a:stretch>
        </p:blipFill>
        <p:spPr>
          <a:xfrm>
            <a:off x="1547664" y="836712"/>
            <a:ext cx="6096000" cy="4572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Tree>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50510_141813-001.jpg"/>
          <p:cNvPicPr>
            <a:picLocks noGrp="1" noChangeAspect="1"/>
          </p:cNvPicPr>
          <p:nvPr>
            <p:ph idx="1"/>
          </p:nvPr>
        </p:nvPicPr>
        <p:blipFill>
          <a:blip r:embed="rId2" cstate="print"/>
          <a:stretch>
            <a:fillRect/>
          </a:stretch>
        </p:blipFill>
        <p:spPr>
          <a:xfrm>
            <a:off x="827584" y="1524000"/>
            <a:ext cx="7344816" cy="457200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
        <p:nvSpPr>
          <p:cNvPr id="3" name="Title 2"/>
          <p:cNvSpPr>
            <a:spLocks noGrp="1"/>
          </p:cNvSpPr>
          <p:nvPr>
            <p:ph type="title"/>
          </p:nvPr>
        </p:nvSpPr>
        <p:spPr/>
        <p:txBody>
          <a:bodyPr/>
          <a:lstStyle/>
          <a:p>
            <a:r>
              <a:rPr lang="hr-HR" dirty="0" smtClean="0">
                <a:latin typeface="Harlow Solid Italic" pitchFamily="82" charset="0"/>
              </a:rPr>
              <a:t>Međunarodni dan biološke raznolikosti</a:t>
            </a:r>
            <a:endParaRPr lang="hr-HR" dirty="0">
              <a:latin typeface="Harlow Solid Italic" pitchFamily="82" charset="0"/>
            </a:endParaRPr>
          </a:p>
        </p:txBody>
      </p:sp>
    </p:spTree>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50608_090919.jpg"/>
          <p:cNvPicPr>
            <a:picLocks noGrp="1" noChangeAspect="1"/>
          </p:cNvPicPr>
          <p:nvPr>
            <p:ph idx="1"/>
          </p:nvPr>
        </p:nvPicPr>
        <p:blipFill>
          <a:blip r:embed="rId2" cstate="print"/>
          <a:stretch>
            <a:fillRect/>
          </a:stretch>
        </p:blipFill>
        <p:spPr>
          <a:xfrm>
            <a:off x="1523999" y="1340768"/>
            <a:ext cx="6340309" cy="4755232"/>
          </a:xfrm>
        </p:spPr>
      </p:pic>
      <p:sp>
        <p:nvSpPr>
          <p:cNvPr id="3" name="Title 2"/>
          <p:cNvSpPr>
            <a:spLocks noGrp="1"/>
          </p:cNvSpPr>
          <p:nvPr>
            <p:ph type="title"/>
          </p:nvPr>
        </p:nvSpPr>
        <p:spPr/>
        <p:txBody>
          <a:bodyPr/>
          <a:lstStyle/>
          <a:p>
            <a:r>
              <a:rPr lang="hr-HR" dirty="0" smtClean="0">
                <a:latin typeface="Harlow Solid Italic" pitchFamily="82" charset="0"/>
              </a:rPr>
              <a:t>Likovni radovi učenika</a:t>
            </a:r>
            <a:endParaRPr lang="hr-HR" dirty="0">
              <a:latin typeface="Harlow Solid Italic" pitchFamily="82"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hr-HR" dirty="0" smtClean="0">
                <a:latin typeface="Harlow Solid Italic" pitchFamily="82" charset="0"/>
              </a:rPr>
              <a:t>Proljeće</a:t>
            </a:r>
            <a:endParaRPr lang="hr-HR" dirty="0">
              <a:latin typeface="Harlow Solid Italic" pitchFamily="82" charset="0"/>
            </a:endParaRPr>
          </a:p>
        </p:txBody>
      </p:sp>
      <p:pic>
        <p:nvPicPr>
          <p:cNvPr id="5" name="Picture Placeholder 4" descr="20150324_132521.jpg"/>
          <p:cNvPicPr>
            <a:picLocks noGrp="1" noChangeAspect="1"/>
          </p:cNvPicPr>
          <p:nvPr>
            <p:ph type="pic" idx="1"/>
          </p:nvPr>
        </p:nvPicPr>
        <p:blipFill>
          <a:blip r:embed="rId2" cstate="print"/>
          <a:srcRect l="9418" r="9418"/>
          <a:stretch>
            <a:fillRect/>
          </a:stretch>
        </p:blipFill>
        <p:spPr/>
      </p:pic>
    </p:spTree>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152400"/>
            <a:ext cx="8229600" cy="1044352"/>
          </a:xfrm>
        </p:spPr>
        <p:txBody>
          <a:bodyPr/>
          <a:lstStyle/>
          <a:p>
            <a:r>
              <a:rPr lang="hr-HR" dirty="0" smtClean="0">
                <a:latin typeface="Harlow Solid Italic" pitchFamily="82" charset="0"/>
              </a:rPr>
              <a:t>Šarenilo boja</a:t>
            </a:r>
            <a:endParaRPr lang="hr-HR" dirty="0">
              <a:latin typeface="Harlow Solid Italic" pitchFamily="82" charset="0"/>
            </a:endParaRPr>
          </a:p>
        </p:txBody>
      </p:sp>
      <p:pic>
        <p:nvPicPr>
          <p:cNvPr id="5" name="Content Placeholder 4" descr="20150608_090935.jpg"/>
          <p:cNvPicPr>
            <a:picLocks noGrp="1" noChangeAspect="1"/>
          </p:cNvPicPr>
          <p:nvPr>
            <p:ph sz="half" idx="1"/>
          </p:nvPr>
        </p:nvPicPr>
        <p:blipFill>
          <a:blip r:embed="rId2" cstate="print"/>
          <a:stretch>
            <a:fillRect/>
          </a:stretch>
        </p:blipFill>
        <p:spPr>
          <a:xfrm>
            <a:off x="457200" y="1556792"/>
            <a:ext cx="4059238" cy="377542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pic>
        <p:nvPicPr>
          <p:cNvPr id="6" name="Content Placeholder 5" descr="20150302_134009.jpg"/>
          <p:cNvPicPr>
            <a:picLocks noGrp="1" noChangeAspect="1"/>
          </p:cNvPicPr>
          <p:nvPr>
            <p:ph sz="half" idx="2"/>
          </p:nvPr>
        </p:nvPicPr>
        <p:blipFill>
          <a:blip r:embed="rId3" cstate="print"/>
          <a:stretch>
            <a:fillRect/>
          </a:stretch>
        </p:blipFill>
        <p:spPr>
          <a:xfrm>
            <a:off x="4648200" y="1556792"/>
            <a:ext cx="4059238" cy="3775423"/>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20150316_104727.jpg"/>
          <p:cNvPicPr>
            <a:picLocks noGrp="1" noChangeAspect="1"/>
          </p:cNvPicPr>
          <p:nvPr>
            <p:ph sz="half" idx="1"/>
          </p:nvPr>
        </p:nvPicPr>
        <p:blipFill>
          <a:blip r:embed="rId2" cstate="print"/>
          <a:stretch>
            <a:fillRect/>
          </a:stretch>
        </p:blipFill>
        <p:spPr>
          <a:xfrm>
            <a:off x="467544" y="1268760"/>
            <a:ext cx="4059238" cy="4752528"/>
          </a:xfrm>
        </p:spPr>
      </p:pic>
      <p:pic>
        <p:nvPicPr>
          <p:cNvPr id="6" name="Content Placeholder 5" descr="20150316_104736.jpg"/>
          <p:cNvPicPr>
            <a:picLocks noGrp="1" noChangeAspect="1"/>
          </p:cNvPicPr>
          <p:nvPr>
            <p:ph sz="half" idx="2"/>
          </p:nvPr>
        </p:nvPicPr>
        <p:blipFill>
          <a:blip r:embed="rId3" cstate="print"/>
          <a:stretch>
            <a:fillRect/>
          </a:stretch>
        </p:blipFill>
        <p:spPr>
          <a:xfrm>
            <a:off x="4837589" y="1268760"/>
            <a:ext cx="3622843" cy="4827240"/>
          </a:xfrm>
        </p:spPr>
      </p:pic>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ctrTitle"/>
          </p:nvPr>
        </p:nvSpPr>
        <p:spPr>
          <a:xfrm>
            <a:off x="0" y="214290"/>
            <a:ext cx="8385048" cy="1428760"/>
          </a:xfrm>
        </p:spPr>
        <p:txBody>
          <a:bodyPr>
            <a:normAutofit/>
          </a:bodyPr>
          <a:lstStyle/>
          <a:p>
            <a:pPr algn="l"/>
            <a:r>
              <a:rPr lang="hr-HR" sz="3600" dirty="0" smtClean="0">
                <a:effectLst/>
                <a:latin typeface="Harlow Solid Italic" pitchFamily="82" charset="0"/>
              </a:rPr>
              <a:t> </a:t>
            </a:r>
            <a:r>
              <a:rPr lang="hr-HR" sz="4000" dirty="0" smtClean="0">
                <a:effectLst/>
                <a:latin typeface="Harlow Solid Italic" pitchFamily="82" charset="0"/>
              </a:rPr>
              <a:t/>
            </a:r>
            <a:br>
              <a:rPr lang="hr-HR" sz="4000" dirty="0" smtClean="0">
                <a:effectLst/>
                <a:latin typeface="Harlow Solid Italic" pitchFamily="82" charset="0"/>
              </a:rPr>
            </a:br>
            <a:endParaRPr lang="hr-HR" sz="4000" dirty="0">
              <a:effectLst/>
              <a:latin typeface="Harlow Solid Italic" pitchFamily="82" charset="0"/>
            </a:endParaRPr>
          </a:p>
        </p:txBody>
      </p:sp>
      <p:pic>
        <p:nvPicPr>
          <p:cNvPr id="6" name="Slika 5" descr="Dan-neovisnosti-2014..jpg"/>
          <p:cNvPicPr>
            <a:picLocks noChangeAspect="1"/>
          </p:cNvPicPr>
          <p:nvPr/>
        </p:nvPicPr>
        <p:blipFill>
          <a:blip r:embed="rId3" cstate="print"/>
          <a:stretch>
            <a:fillRect/>
          </a:stretch>
        </p:blipFill>
        <p:spPr>
          <a:xfrm>
            <a:off x="0" y="500042"/>
            <a:ext cx="9144000" cy="5429288"/>
          </a:xfrm>
          <a:prstGeom prst="rect">
            <a:avLst/>
          </a:prstGeom>
        </p:spPr>
      </p:pic>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20150224_081019.jpg"/>
          <p:cNvPicPr>
            <a:picLocks noGrp="1" noChangeAspect="1"/>
          </p:cNvPicPr>
          <p:nvPr>
            <p:ph sz="quarter" idx="1"/>
          </p:nvPr>
        </p:nvPicPr>
        <p:blipFill>
          <a:blip r:embed="rId2" cstate="print"/>
          <a:stretch>
            <a:fillRect/>
          </a:stretch>
        </p:blipFill>
        <p:spPr>
          <a:xfrm>
            <a:off x="1259632" y="457200"/>
            <a:ext cx="5400600" cy="5715000"/>
          </a:xfrm>
          <a:prstGeom prst="roundRect">
            <a:avLst>
              <a:gd name="adj" fmla="val 4167"/>
            </a:avLst>
          </a:prstGeom>
          <a:solidFill>
            <a:srgbClr val="FFFFFF"/>
          </a:solidFill>
          <a:ln w="76200" cap="sq">
            <a:solidFill>
              <a:srgbClr val="EAEAEA"/>
            </a:solidFill>
            <a:miter lim="800000"/>
          </a:ln>
          <a:effectLst>
            <a:reflection blurRad="12700" stA="33000" endPos="28000" dist="5000" dir="5400000" sy="-100000" algn="bl" rotWithShape="0"/>
          </a:effectLst>
          <a:scene3d>
            <a:camera prst="orthographicFront"/>
            <a:lightRig rig="threePt" dir="t">
              <a:rot lat="0" lon="0" rev="2700000"/>
            </a:lightRig>
          </a:scene3d>
          <a:sp3d contourW="6350">
            <a:bevelT h="38100"/>
            <a:contourClr>
              <a:srgbClr val="C0C0C0"/>
            </a:contourClr>
          </a:sp3d>
        </p:spPr>
      </p:pic>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50615_114829.jpg"/>
          <p:cNvPicPr>
            <a:picLocks noGrp="1" noChangeAspect="1"/>
          </p:cNvPicPr>
          <p:nvPr>
            <p:ph idx="1"/>
          </p:nvPr>
        </p:nvPicPr>
        <p:blipFill>
          <a:blip r:embed="rId2" cstate="print"/>
          <a:stretch>
            <a:fillRect/>
          </a:stretch>
        </p:blipFill>
        <p:spPr>
          <a:xfrm>
            <a:off x="825500" y="476250"/>
            <a:ext cx="7493000" cy="5619750"/>
          </a:xfrm>
        </p:spPr>
      </p:pic>
    </p:spTree>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age-08c2ed5826e0e44dbe6a94295a30cdc715837678e683a782044abb39925df5c5-V (1).jpg"/>
          <p:cNvPicPr>
            <a:picLocks noGrp="1" noChangeAspect="1"/>
          </p:cNvPicPr>
          <p:nvPr>
            <p:ph sz="half" idx="1"/>
          </p:nvPr>
        </p:nvPicPr>
        <p:blipFill>
          <a:blip r:embed="rId2" cstate="print"/>
          <a:stretch>
            <a:fillRect/>
          </a:stretch>
        </p:blipFill>
        <p:spPr>
          <a:xfrm>
            <a:off x="611560" y="1340768"/>
            <a:ext cx="3816424" cy="4755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6" name="Content Placeholder 5" descr="image-362e9260839c5c4b60360aa5f3864a2e62522e536a65cffbf590e299b7acb981-V.jpg"/>
          <p:cNvPicPr>
            <a:picLocks noGrp="1" noChangeAspect="1"/>
          </p:cNvPicPr>
          <p:nvPr>
            <p:ph sz="half" idx="2"/>
          </p:nvPr>
        </p:nvPicPr>
        <p:blipFill>
          <a:blip r:embed="rId3" cstate="print"/>
          <a:stretch>
            <a:fillRect/>
          </a:stretch>
        </p:blipFill>
        <p:spPr>
          <a:xfrm>
            <a:off x="4788024" y="1340768"/>
            <a:ext cx="3888432" cy="4755232"/>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image-b887e45b5f3e0f1d61134dd42e957f88d569b0ea596081472167dda5d16ba9d5-V.jpg"/>
          <p:cNvPicPr>
            <a:picLocks noGrp="1" noChangeAspect="1"/>
          </p:cNvPicPr>
          <p:nvPr>
            <p:ph sz="quarter" idx="1"/>
          </p:nvPr>
        </p:nvPicPr>
        <p:blipFill>
          <a:blip r:embed="rId2" cstate="print"/>
          <a:stretch>
            <a:fillRect/>
          </a:stretch>
        </p:blipFill>
        <p:spPr>
          <a:xfrm>
            <a:off x="457200" y="476672"/>
            <a:ext cx="6248400" cy="5181178"/>
          </a:xfrm>
        </p:spPr>
      </p:pic>
    </p:spTree>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20150615_124223 (2).jpg"/>
          <p:cNvPicPr>
            <a:picLocks noGrp="1" noChangeAspect="1"/>
          </p:cNvPicPr>
          <p:nvPr>
            <p:ph sz="quarter" idx="1"/>
          </p:nvPr>
        </p:nvPicPr>
        <p:blipFill>
          <a:blip r:embed="rId2" cstate="print"/>
          <a:stretch>
            <a:fillRect/>
          </a:stretch>
        </p:blipFill>
        <p:spPr>
          <a:xfrm>
            <a:off x="1763688" y="476672"/>
            <a:ext cx="5437981" cy="5715000"/>
          </a:xfrm>
        </p:spPr>
      </p:pic>
    </p:spTree>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image-126304d9e77f8ab5450246b705c67a572f0d061d369a7782f252f6fde23f6aab-V.jpg"/>
          <p:cNvPicPr>
            <a:picLocks noGrp="1" noChangeAspect="1"/>
          </p:cNvPicPr>
          <p:nvPr>
            <p:ph idx="1"/>
          </p:nvPr>
        </p:nvPicPr>
        <p:blipFill>
          <a:blip r:embed="rId2" cstate="print"/>
          <a:stretch>
            <a:fillRect/>
          </a:stretch>
        </p:blipFill>
        <p:spPr>
          <a:xfrm>
            <a:off x="2123728" y="692696"/>
            <a:ext cx="4752528" cy="5256584"/>
          </a:xfrm>
        </p:spPr>
      </p:pic>
    </p:spTree>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descr="20150302_133726.jpg"/>
          <p:cNvPicPr>
            <a:picLocks noGrp="1" noChangeAspect="1"/>
          </p:cNvPicPr>
          <p:nvPr>
            <p:ph sz="half" idx="1"/>
          </p:nvPr>
        </p:nvPicPr>
        <p:blipFill>
          <a:blip r:embed="rId2" cstate="print"/>
          <a:stretch>
            <a:fillRect/>
          </a:stretch>
        </p:blipFill>
        <p:spPr>
          <a:xfrm>
            <a:off x="467544" y="1340768"/>
            <a:ext cx="4059238" cy="4680520"/>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pic>
        <p:nvPicPr>
          <p:cNvPr id="6" name="Content Placeholder 5" descr="image-7a00f039b72209fbc70349529d3513e1f59ad72e7144ac9be079ee437e9677f8-V.jpg"/>
          <p:cNvPicPr>
            <a:picLocks noGrp="1" noChangeAspect="1"/>
          </p:cNvPicPr>
          <p:nvPr>
            <p:ph sz="half" idx="2"/>
          </p:nvPr>
        </p:nvPicPr>
        <p:blipFill>
          <a:blip r:embed="rId3" cstate="print"/>
          <a:stretch>
            <a:fillRect/>
          </a:stretch>
        </p:blipFill>
        <p:spPr>
          <a:xfrm>
            <a:off x="4648200" y="1340768"/>
            <a:ext cx="4059238" cy="3991447"/>
          </a:xfrm>
          <a:prstGeom prst="roundRect">
            <a:avLst>
              <a:gd name="adj" fmla="val 8594"/>
            </a:avLst>
          </a:prstGeom>
          <a:solidFill>
            <a:srgbClr val="FFFFFF">
              <a:shade val="85000"/>
            </a:srgbClr>
          </a:solidFill>
          <a:ln>
            <a:noFill/>
          </a:ln>
          <a:effectLst>
            <a:reflection blurRad="12700" stA="38000" endPos="28000" dist="5000" dir="5400000" sy="-100000" algn="bl" rotWithShape="0"/>
          </a:effectLst>
        </p:spPr>
      </p:pic>
    </p:spTree>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Content Placeholder 3" descr="20150510_142034.jpg"/>
          <p:cNvPicPr>
            <a:picLocks noGrp="1" noChangeAspect="1"/>
          </p:cNvPicPr>
          <p:nvPr>
            <p:ph idx="1"/>
          </p:nvPr>
        </p:nvPicPr>
        <p:blipFill>
          <a:blip r:embed="rId2" cstate="print"/>
          <a:stretch>
            <a:fillRect/>
          </a:stretch>
        </p:blipFill>
        <p:spPr>
          <a:xfrm>
            <a:off x="1043608" y="1524000"/>
            <a:ext cx="7056784" cy="4572000"/>
          </a:xfrm>
          <a:prstGeom prst="rect">
            <a:avLst/>
          </a:prstGeom>
          <a:solidFill>
            <a:srgbClr val="000000">
              <a:shade val="95000"/>
            </a:srgbClr>
          </a:solidFill>
          <a:ln w="444500" cap="sq">
            <a:solidFill>
              <a:srgbClr val="000000"/>
            </a:solidFill>
            <a:miter lim="800000"/>
          </a:ln>
          <a:effectLst>
            <a:outerShdw blurRad="254000" dist="190500" dir="2700000" sy="90000" algn="bl" rotWithShape="0">
              <a:srgbClr val="000000">
                <a:alpha val="40000"/>
              </a:srgbClr>
            </a:outerShdw>
          </a:effectLst>
        </p:spPr>
      </p:pic>
      <p:sp>
        <p:nvSpPr>
          <p:cNvPr id="3" name="Title 2"/>
          <p:cNvSpPr>
            <a:spLocks noGrp="1"/>
          </p:cNvSpPr>
          <p:nvPr>
            <p:ph type="title"/>
          </p:nvPr>
        </p:nvSpPr>
        <p:spPr>
          <a:xfrm>
            <a:off x="457200" y="152400"/>
            <a:ext cx="8229600" cy="900336"/>
          </a:xfrm>
        </p:spPr>
        <p:txBody>
          <a:bodyPr/>
          <a:lstStyle/>
          <a:p>
            <a:r>
              <a:rPr lang="hr-HR" smtClean="0">
                <a:latin typeface="Harlow Solid Italic" pitchFamily="82" charset="0"/>
              </a:rPr>
              <a:t>Pozdrav za sam kraj i skoro viđenje!!!</a:t>
            </a:r>
            <a:endParaRPr lang="hr-HR" dirty="0">
              <a:latin typeface="Harlow Solid Italic" pitchFamily="82" charset="0"/>
            </a:endParaRPr>
          </a:p>
        </p:txBody>
      </p:sp>
    </p:spTree>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image" Target="../media/image1.jpeg"/></Relationships>
</file>

<file path=ppt/theme/theme1.xml><?xml version="1.0" encoding="utf-8"?>
<a:theme xmlns:a="http://schemas.openxmlformats.org/drawingml/2006/main" name="Papir">
  <a:themeElements>
    <a:clrScheme name="Papir">
      <a:dk1>
        <a:sysClr val="windowText" lastClr="000000"/>
      </a:dk1>
      <a:lt1>
        <a:sysClr val="window" lastClr="FFFFFF"/>
      </a:lt1>
      <a:dk2>
        <a:srgbClr val="444D26"/>
      </a:dk2>
      <a:lt2>
        <a:srgbClr val="FEFAC9"/>
      </a:lt2>
      <a:accent1>
        <a:srgbClr val="A5B592"/>
      </a:accent1>
      <a:accent2>
        <a:srgbClr val="F3A447"/>
      </a:accent2>
      <a:accent3>
        <a:srgbClr val="E7BC29"/>
      </a:accent3>
      <a:accent4>
        <a:srgbClr val="D092A7"/>
      </a:accent4>
      <a:accent5>
        <a:srgbClr val="9C85C0"/>
      </a:accent5>
      <a:accent6>
        <a:srgbClr val="809EC2"/>
      </a:accent6>
      <a:hlink>
        <a:srgbClr val="8E58B6"/>
      </a:hlink>
      <a:folHlink>
        <a:srgbClr val="7F6F6F"/>
      </a:folHlink>
    </a:clrScheme>
    <a:fontScheme name="Papir">
      <a:maj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onstantia"/>
        <a:ea typeface=""/>
        <a:cs typeface=""/>
        <a:font script="Jpan" typeface="HG明朝E"/>
        <a:font script="Hang" typeface="궁서"/>
        <a:font script="Hans" typeface="华文新魏"/>
        <a:font script="Hant" typeface="標楷體"/>
        <a:font script="Arab" typeface="Times New Roman"/>
        <a:font script="Hebr" typeface="Times New Roman"/>
        <a:font script="Thai" typeface="Browalli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Papir">
      <a:fillStyleLst>
        <a:solidFill>
          <a:schemeClr val="phClr"/>
        </a:solidFill>
        <a:blipFill>
          <a:blip xmlns:r="http://schemas.openxmlformats.org/officeDocument/2006/relationships" r:embed="rId1">
            <a:duotone>
              <a:schemeClr val="phClr">
                <a:shade val="63000"/>
                <a:tint val="82000"/>
              </a:schemeClr>
              <a:schemeClr val="phClr">
                <a:tint val="10000"/>
                <a:satMod val="400000"/>
              </a:schemeClr>
            </a:duotone>
          </a:blip>
          <a:tile tx="0" ty="0" sx="40000" sy="40000" flip="none" algn="tl"/>
        </a:blipFill>
        <a:blipFill>
          <a:blip xmlns:r="http://schemas.openxmlformats.org/officeDocument/2006/relationships" r:embed="rId1">
            <a:duotone>
              <a:schemeClr val="phClr">
                <a:shade val="40000"/>
              </a:schemeClr>
              <a:schemeClr val="phClr">
                <a:tint val="42000"/>
              </a:schemeClr>
            </a:duotone>
          </a:blip>
          <a:tile tx="0" ty="0" sx="40000" sy="40000" flip="none" algn="tl"/>
        </a:blipFill>
      </a:fillStyleLst>
      <a:lnStyleLst>
        <a:ln w="12700" cap="flat" cmpd="sng" algn="ctr">
          <a:solidFill>
            <a:schemeClr val="phClr"/>
          </a:solidFill>
          <a:prstDash val="solid"/>
        </a:ln>
        <a:ln w="38100" cap="flat" cmpd="sng" algn="ctr">
          <a:solidFill>
            <a:schemeClr val="phClr"/>
          </a:solidFill>
          <a:prstDash val="solid"/>
        </a:ln>
        <a:ln w="63500" cap="flat" cmpd="sng" algn="ctr">
          <a:solidFill>
            <a:schemeClr val="phClr"/>
          </a:solidFill>
          <a:prstDash val="solid"/>
        </a:ln>
      </a:lnStyleLst>
      <a:effectStyleLst>
        <a:effectStyle>
          <a:effectLst>
            <a:outerShdw blurRad="95000" rotWithShape="0">
              <a:srgbClr val="000000">
                <a:alpha val="50000"/>
              </a:srgbClr>
            </a:outerShdw>
            <a:softEdge rad="12700"/>
          </a:effectLst>
        </a:effectStyle>
        <a:effectStyle>
          <a:effectLst>
            <a:outerShdw blurRad="95000" rotWithShape="0">
              <a:srgbClr val="000000">
                <a:alpha val="50000"/>
              </a:srgbClr>
            </a:outerShdw>
            <a:softEdge rad="12700"/>
          </a:effectLst>
        </a:effectStyle>
        <a:effectStyle>
          <a:effectLst>
            <a:outerShdw blurRad="95000" algn="tl" rotWithShape="0">
              <a:srgbClr val="000000">
                <a:alpha val="50000"/>
              </a:srgbClr>
            </a:outerShdw>
          </a:effectLst>
          <a:scene3d>
            <a:camera prst="orthographicFront"/>
            <a:lightRig rig="soft" dir="t">
              <a:rot lat="0" lon="0" rev="18000000"/>
            </a:lightRig>
          </a:scene3d>
          <a:sp3d prstMaterial="dkEdge">
            <a:bevelT w="73660" h="44450" prst="riblet"/>
          </a:sp3d>
        </a:effectStyle>
      </a:effectStyleLst>
      <a:bgFillStyleLst>
        <a:solidFill>
          <a:schemeClr val="phClr"/>
        </a:solidFill>
        <a:blipFill>
          <a:blip xmlns:r="http://schemas.openxmlformats.org/officeDocument/2006/relationships" r:embed="rId1">
            <a:duotone>
              <a:schemeClr val="phClr">
                <a:shade val="55000"/>
                <a:alpha val="20000"/>
              </a:schemeClr>
              <a:schemeClr val="phClr">
                <a:tint val="40000"/>
                <a:shade val="90000"/>
                <a:satMod val="60000"/>
                <a:alpha val="20000"/>
              </a:schemeClr>
            </a:duotone>
          </a:blip>
          <a:tile tx="0" ty="0" sx="58000" sy="38000" flip="none" algn="tl"/>
        </a:blipFill>
        <a:blipFill>
          <a:blip xmlns:r="http://schemas.openxmlformats.org/officeDocument/2006/relationships" r:embed="rId2">
            <a:duotone>
              <a:schemeClr val="phClr">
                <a:shade val="12000"/>
                <a:satMod val="240000"/>
              </a:schemeClr>
              <a:schemeClr val="phClr">
                <a:tint val="65000"/>
              </a:schemeClr>
            </a:duotone>
          </a:blip>
          <a:stretch>
            <a:fillRect/>
          </a:stretch>
        </a:blipFill>
      </a:bgFillStyleLst>
    </a:fmtScheme>
  </a:themeElements>
  <a:objectDefaults/>
  <a:extraClrSchemeLst/>
</a:theme>
</file>

<file path=ppt/theme/theme2.xml><?xml version="1.0" encoding="utf-8"?>
<a:theme xmlns:a="http://schemas.openxmlformats.org/drawingml/2006/main" name="Office tema">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Paper</Template>
  <TotalTime>3105</TotalTime>
  <Words>3471</Words>
  <Application>Microsoft Office PowerPoint</Application>
  <PresentationFormat>On-screen Show (4:3)</PresentationFormat>
  <Paragraphs>351</Paragraphs>
  <Slides>97</Slides>
  <Notes>2</Notes>
  <HiddenSlides>0</HiddenSlides>
  <MMClips>0</MMClips>
  <ScaleCrop>false</ScaleCrop>
  <HeadingPairs>
    <vt:vector size="4" baseType="variant">
      <vt:variant>
        <vt:lpstr>Theme</vt:lpstr>
      </vt:variant>
      <vt:variant>
        <vt:i4>1</vt:i4>
      </vt:variant>
      <vt:variant>
        <vt:lpstr>Slide Titles</vt:lpstr>
      </vt:variant>
      <vt:variant>
        <vt:i4>97</vt:i4>
      </vt:variant>
    </vt:vector>
  </HeadingPairs>
  <TitlesOfParts>
    <vt:vector size="98" baseType="lpstr">
      <vt:lpstr>Papir</vt:lpstr>
      <vt:lpstr>Slide 1</vt:lpstr>
      <vt:lpstr>Uvodna riječ...</vt:lpstr>
      <vt:lpstr>Slide 3</vt:lpstr>
      <vt:lpstr>Školske novosti:</vt:lpstr>
      <vt:lpstr>Slide 5</vt:lpstr>
      <vt:lpstr>Slide 6</vt:lpstr>
      <vt:lpstr>Prigodni i korisni pokloni</vt:lpstr>
      <vt:lpstr>8. listopada  2014. - Sretan vam Dan     neovisnosti</vt:lpstr>
      <vt:lpstr>  </vt:lpstr>
      <vt:lpstr>   Dan kruha...</vt:lpstr>
      <vt:lpstr>Slide 11</vt:lpstr>
      <vt:lpstr>Slide 12</vt:lpstr>
      <vt:lpstr>Slide 13</vt:lpstr>
      <vt:lpstr>Matematika kao zabava...</vt:lpstr>
      <vt:lpstr>Slide 15</vt:lpstr>
      <vt:lpstr>Slide 16</vt:lpstr>
      <vt:lpstr>Sveti Nikola...</vt:lpstr>
      <vt:lpstr>Slide 18</vt:lpstr>
      <vt:lpstr>Dan sjećanja na Vukovar </vt:lpstr>
      <vt:lpstr>Obljetnica pada Vukovara i u našoj školi</vt:lpstr>
      <vt:lpstr>Slide 21</vt:lpstr>
      <vt:lpstr>Nikad vas nećemo zaboraviti</vt:lpstr>
      <vt:lpstr>Veliko glazbeno iznenađenje</vt:lpstr>
      <vt:lpstr>Dubrovački komorni orkestar</vt:lpstr>
      <vt:lpstr>Učenici s pažnjom slušaju orkastar</vt:lpstr>
      <vt:lpstr>  Nogometno natjecanje</vt:lpstr>
      <vt:lpstr>  Jedno ne, mijenja sve!!!</vt:lpstr>
      <vt:lpstr>Slide 28</vt:lpstr>
      <vt:lpstr>Slide 29</vt:lpstr>
      <vt:lpstr>Učenici sudjeluju u kvizu</vt:lpstr>
      <vt:lpstr>Pobjedničke  ekipe</vt:lpstr>
      <vt:lpstr>  Božićna čarolija</vt:lpstr>
      <vt:lpstr>Božićni igrokaz</vt:lpstr>
      <vt:lpstr>Dvije dramske družine</vt:lpstr>
      <vt:lpstr>Sveta obitelj</vt:lpstr>
      <vt:lpstr>Božićni  panoi</vt:lpstr>
      <vt:lpstr>Slide 37</vt:lpstr>
      <vt:lpstr>Božićni , snježni stihovi i misli naših učenika</vt:lpstr>
      <vt:lpstr>Slide 39</vt:lpstr>
      <vt:lpstr>Slide 40</vt:lpstr>
      <vt:lpstr>Božić</vt:lpstr>
      <vt:lpstr>Slide 42</vt:lpstr>
      <vt:lpstr>Slide 43</vt:lpstr>
      <vt:lpstr>Školska natjecanja</vt:lpstr>
      <vt:lpstr>Školsko natjecanje iz talijanskoga jezika</vt:lpstr>
      <vt:lpstr>Školsko natjecanje iz povijesti i geografije</vt:lpstr>
      <vt:lpstr>  Školsko i županijsko natjecanje iz informatike</vt:lpstr>
      <vt:lpstr>Valentinovo – dan zaljubljenih</vt:lpstr>
      <vt:lpstr>Buket ruža</vt:lpstr>
      <vt:lpstr>Simboli ljubavi</vt:lpstr>
      <vt:lpstr>Ljubav, ljubav, ljubav...</vt:lpstr>
      <vt:lpstr>Jedino bitno</vt:lpstr>
      <vt:lpstr>Vesele maškare</vt:lpstr>
      <vt:lpstr>Nagrađeni učenici s najboljim kostimima</vt:lpstr>
      <vt:lpstr>Slide 55</vt:lpstr>
      <vt:lpstr>Učionice postaju nešto drugo</vt:lpstr>
      <vt:lpstr>Veliki uspjesi naših malih  programera</vt:lpstr>
      <vt:lpstr>Slide 58</vt:lpstr>
      <vt:lpstr>Dodjela priznanja i osvajanje nagrada</vt:lpstr>
      <vt:lpstr>Ponosni učenici</vt:lpstr>
      <vt:lpstr>Intervju s nagrađenim učenicima</vt:lpstr>
      <vt:lpstr>Slide 62</vt:lpstr>
      <vt:lpstr>Slide 63</vt:lpstr>
      <vt:lpstr>Zaslužene medalje i nagrade</vt:lpstr>
      <vt:lpstr>Uskrsno vrijeme</vt:lpstr>
      <vt:lpstr>“Penganje” jaja</vt:lpstr>
      <vt:lpstr>Uskrsni zeko</vt:lpstr>
      <vt:lpstr>Jure i zeko (igrokaz)</vt:lpstr>
      <vt:lpstr>Slide 69</vt:lpstr>
      <vt:lpstr>Napokon  je došla i ekskurzija </vt:lpstr>
      <vt:lpstr>Nezaboravni  jednodnevni izlet</vt:lpstr>
      <vt:lpstr>Slide 72</vt:lpstr>
      <vt:lpstr>Fotografije govore puno više od riječi.Uživajte!!</vt:lpstr>
      <vt:lpstr>Slide 74</vt:lpstr>
      <vt:lpstr>Slide 75</vt:lpstr>
      <vt:lpstr>Katedrala svetog Jakova</vt:lpstr>
      <vt:lpstr>Dan planeta Zemlje</vt:lpstr>
      <vt:lpstr>Slide 78</vt:lpstr>
      <vt:lpstr>Majčin dan</vt:lpstr>
      <vt:lpstr>Slide 80</vt:lpstr>
      <vt:lpstr>...Majkama...</vt:lpstr>
      <vt:lpstr>Dan škole</vt:lpstr>
      <vt:lpstr>Vjetreni mlin</vt:lpstr>
      <vt:lpstr>Slide 84</vt:lpstr>
      <vt:lpstr>Međunarodni dan biološke raznolikosti</vt:lpstr>
      <vt:lpstr>Likovni radovi učenika</vt:lpstr>
      <vt:lpstr>Proljeće</vt:lpstr>
      <vt:lpstr>Šarenilo boja</vt:lpstr>
      <vt:lpstr>Slide 89</vt:lpstr>
      <vt:lpstr>Slide 90</vt:lpstr>
      <vt:lpstr>Slide 91</vt:lpstr>
      <vt:lpstr>Slide 92</vt:lpstr>
      <vt:lpstr>Slide 93</vt:lpstr>
      <vt:lpstr>Slide 94</vt:lpstr>
      <vt:lpstr>Slide 95</vt:lpstr>
      <vt:lpstr>Slide 96</vt:lpstr>
      <vt:lpstr>Pozdrav za sam kraj i skoro viđenje!!!</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Elena</dc:creator>
  <cp:lastModifiedBy>Osobno</cp:lastModifiedBy>
  <cp:revision>479</cp:revision>
  <dcterms:created xsi:type="dcterms:W3CDTF">2013-09-13T09:43:42Z</dcterms:created>
  <dcterms:modified xsi:type="dcterms:W3CDTF">2015-10-18T17:19:35Z</dcterms:modified>
</cp:coreProperties>
</file>